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56" r:id="rId2"/>
    <p:sldId id="257" r:id="rId3"/>
    <p:sldId id="264" r:id="rId4"/>
    <p:sldId id="267" r:id="rId5"/>
    <p:sldId id="289" r:id="rId6"/>
    <p:sldId id="290" r:id="rId7"/>
    <p:sldId id="259" r:id="rId8"/>
    <p:sldId id="260" r:id="rId9"/>
    <p:sldId id="261" r:id="rId10"/>
    <p:sldId id="400" r:id="rId11"/>
    <p:sldId id="401" r:id="rId12"/>
    <p:sldId id="263" r:id="rId13"/>
    <p:sldId id="359" r:id="rId14"/>
    <p:sldId id="360" r:id="rId15"/>
    <p:sldId id="361" r:id="rId16"/>
    <p:sldId id="362" r:id="rId17"/>
    <p:sldId id="376" r:id="rId18"/>
    <p:sldId id="379" r:id="rId19"/>
    <p:sldId id="380" r:id="rId20"/>
    <p:sldId id="352" r:id="rId21"/>
    <p:sldId id="282" r:id="rId22"/>
    <p:sldId id="283" r:id="rId23"/>
    <p:sldId id="291" r:id="rId24"/>
    <p:sldId id="292" r:id="rId25"/>
    <p:sldId id="353" r:id="rId26"/>
    <p:sldId id="363" r:id="rId27"/>
    <p:sldId id="364" r:id="rId28"/>
    <p:sldId id="365" r:id="rId29"/>
    <p:sldId id="294" r:id="rId30"/>
    <p:sldId id="295" r:id="rId31"/>
    <p:sldId id="296" r:id="rId32"/>
    <p:sldId id="297" r:id="rId33"/>
    <p:sldId id="298" r:id="rId34"/>
    <p:sldId id="299" r:id="rId35"/>
    <p:sldId id="300" r:id="rId36"/>
    <p:sldId id="301" r:id="rId37"/>
    <p:sldId id="302" r:id="rId38"/>
    <p:sldId id="351" r:id="rId39"/>
    <p:sldId id="367" r:id="rId40"/>
    <p:sldId id="377" r:id="rId41"/>
    <p:sldId id="378" r:id="rId42"/>
    <p:sldId id="393" r:id="rId43"/>
    <p:sldId id="381" r:id="rId44"/>
    <p:sldId id="303" r:id="rId45"/>
    <p:sldId id="304" r:id="rId46"/>
    <p:sldId id="306" r:id="rId47"/>
    <p:sldId id="307" r:id="rId48"/>
    <p:sldId id="309" r:id="rId49"/>
    <p:sldId id="350" r:id="rId50"/>
    <p:sldId id="384" r:id="rId51"/>
    <p:sldId id="385" r:id="rId52"/>
    <p:sldId id="386" r:id="rId53"/>
    <p:sldId id="395" r:id="rId54"/>
    <p:sldId id="398" r:id="rId55"/>
    <p:sldId id="387" r:id="rId56"/>
    <p:sldId id="369" r:id="rId57"/>
    <p:sldId id="370" r:id="rId58"/>
    <p:sldId id="371" r:id="rId59"/>
    <p:sldId id="372" r:id="rId60"/>
    <p:sldId id="314" r:id="rId61"/>
    <p:sldId id="355" r:id="rId62"/>
    <p:sldId id="317" r:id="rId63"/>
    <p:sldId id="318" r:id="rId64"/>
    <p:sldId id="399" r:id="rId65"/>
    <p:sldId id="349" r:id="rId66"/>
    <p:sldId id="389" r:id="rId67"/>
    <p:sldId id="388" r:id="rId68"/>
    <p:sldId id="325" r:id="rId69"/>
    <p:sldId id="326" r:id="rId70"/>
    <p:sldId id="327" r:id="rId71"/>
    <p:sldId id="374" r:id="rId72"/>
    <p:sldId id="375" r:id="rId73"/>
    <p:sldId id="390" r:id="rId74"/>
    <p:sldId id="391" r:id="rId75"/>
    <p:sldId id="392" r:id="rId76"/>
    <p:sldId id="394" r:id="rId77"/>
    <p:sldId id="328" r:id="rId78"/>
    <p:sldId id="403" r:id="rId79"/>
    <p:sldId id="404" r:id="rId80"/>
    <p:sldId id="405" r:id="rId81"/>
    <p:sldId id="329" r:id="rId82"/>
    <p:sldId id="330" r:id="rId83"/>
    <p:sldId id="402" r:id="rId84"/>
    <p:sldId id="337" r:id="rId85"/>
    <p:sldId id="338" r:id="rId86"/>
    <p:sldId id="341" r:id="rId87"/>
    <p:sldId id="342" r:id="rId88"/>
    <p:sldId id="343" r:id="rId89"/>
    <p:sldId id="397" r:id="rId90"/>
    <p:sldId id="354" r:id="rId91"/>
    <p:sldId id="356" r:id="rId92"/>
    <p:sldId id="396" r:id="rId93"/>
    <p:sldId id="344" r:id="rId94"/>
    <p:sldId id="345" r:id="rId95"/>
    <p:sldId id="406" r:id="rId96"/>
    <p:sldId id="407" r:id="rId97"/>
    <p:sldId id="346" r:id="rId98"/>
    <p:sldId id="347" r:id="rId99"/>
    <p:sldId id="348"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8" d="100"/>
          <a:sy n="68" d="100"/>
        </p:scale>
        <p:origin x="-14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29CDF3-0FA7-41AF-ABB2-371450EB0727}" type="datetimeFigureOut">
              <a:rPr lang="en-US" smtClean="0"/>
              <a:pPr/>
              <a:t>2/20/2014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A832AE-D16D-49D0-B9B7-E08C255CDEEC}"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71E7EF-5ED1-4DE7-B914-F542C088649D}" type="datetimeFigureOut">
              <a:rPr lang="en-US" smtClean="0"/>
              <a:pPr/>
              <a:t>2/20/2014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06BFEA-19C9-4337-A52E-5506E2976D8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374C6A-1B1F-4E99-AF12-3BD419413534}" type="datetimeFigureOut">
              <a:rPr lang="en-US" smtClean="0"/>
              <a:pPr/>
              <a:t>2/20/2014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E88B8D-A6FA-47BF-A727-D7A80F1D2A8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74C6A-1B1F-4E99-AF12-3BD419413534}" type="datetimeFigureOut">
              <a:rPr lang="en-US" smtClean="0"/>
              <a:pPr/>
              <a:t>2/20/2014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88B8D-A6FA-47BF-A727-D7A80F1D2A8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Safety Training Companies are Required to Have</a:t>
            </a:r>
            <a:endParaRPr lang="en-US" dirty="0"/>
          </a:p>
        </p:txBody>
      </p:sp>
      <p:sp>
        <p:nvSpPr>
          <p:cNvPr id="3" name="Subtitle 2"/>
          <p:cNvSpPr>
            <a:spLocks noGrp="1"/>
          </p:cNvSpPr>
          <p:nvPr>
            <p:ph type="subTitle" idx="1"/>
          </p:nvPr>
        </p:nvSpPr>
        <p:spPr/>
        <p:txBody>
          <a:bodyPr>
            <a:normAutofit/>
          </a:bodyPr>
          <a:lstStyle/>
          <a:p>
            <a:r>
              <a:rPr lang="en-US" sz="3600" b="1" i="1" dirty="0" smtClean="0"/>
              <a:t>Safety Compliance Associates, LLC</a:t>
            </a:r>
          </a:p>
          <a:p>
            <a:endParaRPr lang="en-US" sz="36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a:t>
            </a:r>
            <a:endParaRPr lang="en-US" dirty="0"/>
          </a:p>
        </p:txBody>
      </p:sp>
      <p:sp>
        <p:nvSpPr>
          <p:cNvPr id="3" name="Content Placeholder 2"/>
          <p:cNvSpPr>
            <a:spLocks noGrp="1"/>
          </p:cNvSpPr>
          <p:nvPr>
            <p:ph idx="1"/>
          </p:nvPr>
        </p:nvSpPr>
        <p:spPr/>
        <p:txBody>
          <a:bodyPr>
            <a:normAutofit/>
          </a:bodyPr>
          <a:lstStyle/>
          <a:p>
            <a:r>
              <a:rPr lang="en-US" sz="2800" dirty="0" smtClean="0"/>
              <a:t>OSHA enforces regulations in 1926, Subpart M for Construction, which require fall protection must be provided at 6 feet in Construction</a:t>
            </a:r>
          </a:p>
          <a:p>
            <a:r>
              <a:rPr lang="en-US" sz="2800" dirty="0" smtClean="0"/>
              <a:t>Falls from ladders, scaffolds and roofs can be prevented and lives can be saved through three simple steps:</a:t>
            </a:r>
          </a:p>
          <a:p>
            <a:pPr lvl="1"/>
            <a:r>
              <a:rPr lang="en-US" sz="2400" dirty="0" smtClean="0"/>
              <a:t>Plan</a:t>
            </a:r>
          </a:p>
          <a:p>
            <a:pPr lvl="1"/>
            <a:r>
              <a:rPr lang="en-US" sz="2400" dirty="0" smtClean="0"/>
              <a:t>Provide</a:t>
            </a:r>
          </a:p>
          <a:p>
            <a:pPr lvl="1"/>
            <a:r>
              <a:rPr lang="en-US" sz="2400" dirty="0" smtClean="0"/>
              <a:t>Train </a:t>
            </a:r>
          </a:p>
          <a:p>
            <a:pPr lvl="1"/>
            <a:endParaRPr lang="en-US" sz="2400"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a:t>
            </a:r>
            <a:endParaRPr lang="en-US" dirty="0"/>
          </a:p>
        </p:txBody>
      </p:sp>
      <p:sp>
        <p:nvSpPr>
          <p:cNvPr id="3" name="Content Placeholder 2"/>
          <p:cNvSpPr>
            <a:spLocks noGrp="1"/>
          </p:cNvSpPr>
          <p:nvPr>
            <p:ph idx="1"/>
          </p:nvPr>
        </p:nvSpPr>
        <p:spPr/>
        <p:txBody>
          <a:bodyPr>
            <a:normAutofit/>
          </a:bodyPr>
          <a:lstStyle/>
          <a:p>
            <a:endParaRPr lang="en-US" sz="2800" dirty="0" smtClean="0"/>
          </a:p>
          <a:p>
            <a:r>
              <a:rPr lang="en-US" sz="2800" dirty="0" smtClean="0"/>
              <a:t>Important – Regardless of the fall distance, fall protection must be provided when working over dangerous equipment and machinery</a:t>
            </a: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Training Requirements for Fall Protection Standard 1926.503</a:t>
            </a:r>
            <a:endParaRPr lang="en-US" dirty="0"/>
          </a:p>
        </p:txBody>
      </p:sp>
      <p:sp>
        <p:nvSpPr>
          <p:cNvPr id="3" name="Content Placeholder 2"/>
          <p:cNvSpPr>
            <a:spLocks noGrp="1"/>
          </p:cNvSpPr>
          <p:nvPr>
            <p:ph idx="1"/>
          </p:nvPr>
        </p:nvSpPr>
        <p:spPr/>
        <p:txBody>
          <a:bodyPr>
            <a:normAutofit/>
          </a:bodyPr>
          <a:lstStyle/>
          <a:p>
            <a:r>
              <a:rPr lang="en-US" sz="2800" dirty="0" smtClean="0"/>
              <a:t>Retraining:</a:t>
            </a:r>
          </a:p>
          <a:p>
            <a:pPr lvl="1"/>
            <a:r>
              <a:rPr lang="en-US" sz="2400" dirty="0" smtClean="0"/>
              <a:t>Employee does not understand and skill required</a:t>
            </a:r>
          </a:p>
          <a:p>
            <a:pPr lvl="1"/>
            <a:r>
              <a:rPr lang="en-US" sz="2400" dirty="0" smtClean="0"/>
              <a:t>Changes in the workplace render previous training obsolete;</a:t>
            </a:r>
          </a:p>
          <a:p>
            <a:pPr lvl="1"/>
            <a:r>
              <a:rPr lang="en-US" sz="2400" dirty="0" smtClean="0"/>
              <a:t>Changes in the types of fall protection systems or equipment to be used render previous training obsolete;</a:t>
            </a:r>
          </a:p>
          <a:p>
            <a:pPr lvl="1"/>
            <a:r>
              <a:rPr lang="en-US" sz="2400" dirty="0" smtClean="0"/>
              <a:t>Inadequacies in an affected employee’s knowledge or use of fall protection systems or equipment indicated that the employee has not retained the requisite understanding or skill.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Lack of Fall Protection </a:t>
            </a:r>
            <a:br>
              <a:rPr lang="en-US" dirty="0" smtClean="0"/>
            </a:br>
            <a:r>
              <a:rPr lang="en-US" dirty="0" smtClean="0"/>
              <a:t>No Guardrail</a:t>
            </a:r>
            <a:endParaRPr lang="en-US" dirty="0"/>
          </a:p>
        </p:txBody>
      </p:sp>
      <p:pic>
        <p:nvPicPr>
          <p:cNvPr id="2050" name="Picture 2" descr="C:\Users\Gordon Levar\Pictures\01-26-2013\100_0363.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Guardrail </a:t>
            </a:r>
            <a:br>
              <a:rPr lang="en-US" dirty="0" smtClean="0"/>
            </a:br>
            <a:r>
              <a:rPr lang="en-US" dirty="0" smtClean="0"/>
              <a:t>Around Platform </a:t>
            </a:r>
            <a:endParaRPr lang="en-US" dirty="0"/>
          </a:p>
        </p:txBody>
      </p:sp>
      <p:pic>
        <p:nvPicPr>
          <p:cNvPr id="3074" name="Picture 2" descr="C:\Users\Gordon Levar\Pictures\02-19-2013\100_0390.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Hole </a:t>
            </a:r>
            <a:endParaRPr lang="en-US" dirty="0"/>
          </a:p>
        </p:txBody>
      </p:sp>
      <p:pic>
        <p:nvPicPr>
          <p:cNvPr id="4098" name="Picture 2" descr="C:\Users\Gordon Levar\Pictures\05-09-2013\100_042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Protection</a:t>
            </a:r>
            <a:br>
              <a:rPr lang="en-US" dirty="0" smtClean="0"/>
            </a:br>
            <a:r>
              <a:rPr lang="en-US" dirty="0" smtClean="0"/>
              <a:t>Temporary Anchor Points Missing</a:t>
            </a:r>
            <a:endParaRPr lang="en-US" dirty="0"/>
          </a:p>
        </p:txBody>
      </p:sp>
      <p:pic>
        <p:nvPicPr>
          <p:cNvPr id="6146" name="Picture 2" descr="C:\Users\Gordon Levar\Pictures\06-25-2013\100_0466.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Guardrail Around Floor Opening</a:t>
            </a:r>
            <a:endParaRPr lang="en-US" dirty="0"/>
          </a:p>
        </p:txBody>
      </p:sp>
      <p:pic>
        <p:nvPicPr>
          <p:cNvPr id="3074" name="Picture 2" descr="C:\Users\Gordon Levar\Pictures\10-28-2012\100_0030.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Rope </a:t>
            </a:r>
            <a:endParaRPr lang="en-US" dirty="0"/>
          </a:p>
        </p:txBody>
      </p:sp>
      <p:pic>
        <p:nvPicPr>
          <p:cNvPr id="5122" name="Picture 2" descr="C:\Users\Gordon Levar\Pictures\10-28-2012\100_0006.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Improper Barricade at an Elevator Shaft</a:t>
            </a:r>
            <a:endParaRPr lang="en-US" dirty="0"/>
          </a:p>
        </p:txBody>
      </p:sp>
      <p:pic>
        <p:nvPicPr>
          <p:cNvPr id="6146" name="Picture 2" descr="C:\Users\Gordon Levar\Pictures\11-19-2012\100_030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Training sessions will:</a:t>
            </a:r>
          </a:p>
          <a:p>
            <a:pPr>
              <a:buNone/>
            </a:pPr>
            <a:endParaRPr lang="en-US" dirty="0" smtClean="0"/>
          </a:p>
          <a:p>
            <a:pPr lvl="1"/>
            <a:r>
              <a:rPr lang="en-US" dirty="0" smtClean="0"/>
              <a:t>Identify the type of training is required for employee(s)</a:t>
            </a:r>
          </a:p>
          <a:p>
            <a:pPr lvl="1">
              <a:buNone/>
            </a:pPr>
            <a:endParaRPr lang="en-US" dirty="0" smtClean="0"/>
          </a:p>
          <a:p>
            <a:pPr lvl="1"/>
            <a:r>
              <a:rPr lang="en-US" dirty="0" smtClean="0"/>
              <a:t>Identify the training requirements for OSHA 2013 Top 10 Most Frequently Cited Standards</a:t>
            </a:r>
          </a:p>
          <a:p>
            <a:pPr lvl="1">
              <a:buNone/>
            </a:pP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 for Fall Protection Training</a:t>
            </a:r>
            <a:endParaRPr lang="en-US" dirty="0"/>
          </a:p>
        </p:txBody>
      </p:sp>
      <p:pic>
        <p:nvPicPr>
          <p:cNvPr id="1026" name="Picture 2" descr="C:\Users\Gordon Levar\Pictures\Construx_ax2.jpg"/>
          <p:cNvPicPr>
            <a:picLocks noGrp="1" noChangeAspect="1" noChangeArrowheads="1"/>
          </p:cNvPicPr>
          <p:nvPr>
            <p:ph idx="1"/>
          </p:nvPr>
        </p:nvPicPr>
        <p:blipFill>
          <a:blip r:embed="rId2" cstate="print"/>
          <a:srcRect/>
          <a:stretch>
            <a:fillRect/>
          </a:stretch>
        </p:blipFill>
        <p:spPr bwMode="auto">
          <a:xfrm>
            <a:off x="564637" y="1600200"/>
            <a:ext cx="8014726" cy="452596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Protection</a:t>
            </a:r>
            <a:endParaRPr lang="en-US" dirty="0"/>
          </a:p>
        </p:txBody>
      </p:sp>
      <p:sp>
        <p:nvSpPr>
          <p:cNvPr id="3" name="Content Placeholder 2"/>
          <p:cNvSpPr>
            <a:spLocks noGrp="1"/>
          </p:cNvSpPr>
          <p:nvPr>
            <p:ph idx="1"/>
          </p:nvPr>
        </p:nvSpPr>
        <p:spPr/>
        <p:txBody>
          <a:bodyPr>
            <a:normAutofit lnSpcReduction="10000"/>
          </a:bodyPr>
          <a:lstStyle/>
          <a:p>
            <a:r>
              <a:rPr lang="en-US" dirty="0" smtClean="0"/>
              <a:t># 1 on OSHA’s Top 10 Most Frequently Cited Standards for FY 2013.</a:t>
            </a:r>
          </a:p>
          <a:p>
            <a:r>
              <a:rPr lang="en-US" dirty="0" smtClean="0"/>
              <a:t>8,241 violations written (2013)</a:t>
            </a:r>
          </a:p>
          <a:p>
            <a:r>
              <a:rPr lang="en-US" dirty="0" smtClean="0"/>
              <a:t>7,250 violations written (2012)</a:t>
            </a:r>
          </a:p>
          <a:p>
            <a:r>
              <a:rPr lang="en-US" dirty="0" smtClean="0"/>
              <a:t>The employer shall provide a training program for each employee exposed to fall hazards.</a:t>
            </a:r>
          </a:p>
          <a:p>
            <a:r>
              <a:rPr lang="en-US" dirty="0" smtClean="0"/>
              <a:t>Recognize the hazards of falling and shall train each employee in the procedures to be followed in order to minimize these hazards.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a:t>
            </a:r>
            <a:endParaRPr lang="en-US" dirty="0"/>
          </a:p>
        </p:txBody>
      </p:sp>
      <p:sp>
        <p:nvSpPr>
          <p:cNvPr id="3" name="Content Placeholder 2"/>
          <p:cNvSpPr>
            <a:spLocks noGrp="1"/>
          </p:cNvSpPr>
          <p:nvPr>
            <p:ph idx="1"/>
          </p:nvPr>
        </p:nvSpPr>
        <p:spPr/>
        <p:txBody>
          <a:bodyPr>
            <a:normAutofit/>
          </a:bodyPr>
          <a:lstStyle/>
          <a:p>
            <a:r>
              <a:rPr lang="en-US" dirty="0" smtClean="0"/>
              <a:t>New hire – prior to actual work exposure</a:t>
            </a:r>
          </a:p>
          <a:p>
            <a:r>
              <a:rPr lang="en-US" dirty="0" smtClean="0"/>
              <a:t>Training is event driven and not an annual requirement:</a:t>
            </a:r>
          </a:p>
          <a:p>
            <a:pPr lvl="1"/>
            <a:r>
              <a:rPr lang="en-US" dirty="0" smtClean="0"/>
              <a:t>Upon initial assignment</a:t>
            </a:r>
          </a:p>
          <a:p>
            <a:pPr lvl="1"/>
            <a:r>
              <a:rPr lang="en-US" dirty="0" smtClean="0"/>
              <a:t>Then whenever a new physical or health hazard is introduced.</a:t>
            </a:r>
          </a:p>
          <a:p>
            <a:pPr lvl="1">
              <a:buNone/>
            </a:pPr>
            <a:endParaRPr lang="en-US" dirty="0" smtClean="0"/>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 </a:t>
            </a:r>
            <a:endParaRPr lang="en-US" dirty="0"/>
          </a:p>
        </p:txBody>
      </p:sp>
      <p:sp>
        <p:nvSpPr>
          <p:cNvPr id="3" name="Content Placeholder 2"/>
          <p:cNvSpPr>
            <a:spLocks noGrp="1"/>
          </p:cNvSpPr>
          <p:nvPr>
            <p:ph idx="1"/>
          </p:nvPr>
        </p:nvSpPr>
        <p:spPr/>
        <p:txBody>
          <a:bodyPr/>
          <a:lstStyle/>
          <a:p>
            <a:r>
              <a:rPr lang="en-US" dirty="0" smtClean="0"/>
              <a:t>Information required:</a:t>
            </a:r>
          </a:p>
          <a:p>
            <a:pPr lvl="1"/>
            <a:r>
              <a:rPr lang="en-US" dirty="0" smtClean="0"/>
              <a:t>The standard’s requirements</a:t>
            </a:r>
          </a:p>
          <a:p>
            <a:pPr lvl="1"/>
            <a:r>
              <a:rPr lang="en-US" dirty="0" smtClean="0"/>
              <a:t>The operations where hazardous chemicals are present</a:t>
            </a:r>
          </a:p>
          <a:p>
            <a:pPr lvl="1"/>
            <a:r>
              <a:rPr lang="en-US" dirty="0" smtClean="0"/>
              <a:t>The location and availability of the written HCP, including the lists of hazardous chemicals, and Safety Data Sheets (SDS)</a:t>
            </a:r>
          </a:p>
          <a:p>
            <a:pPr lvl="1">
              <a:buNone/>
            </a:pPr>
            <a:endParaRPr lang="en-US"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a:t>
            </a:r>
            <a:endParaRPr lang="en-US" dirty="0"/>
          </a:p>
        </p:txBody>
      </p:sp>
      <p:sp>
        <p:nvSpPr>
          <p:cNvPr id="3" name="Content Placeholder 2"/>
          <p:cNvSpPr>
            <a:spLocks noGrp="1"/>
          </p:cNvSpPr>
          <p:nvPr>
            <p:ph idx="1"/>
          </p:nvPr>
        </p:nvSpPr>
        <p:spPr/>
        <p:txBody>
          <a:bodyPr/>
          <a:lstStyle/>
          <a:p>
            <a:r>
              <a:rPr lang="en-US" dirty="0" smtClean="0"/>
              <a:t>Training Requirements</a:t>
            </a:r>
          </a:p>
          <a:p>
            <a:pPr lvl="1"/>
            <a:r>
              <a:rPr lang="en-US" dirty="0" smtClean="0"/>
              <a:t>How to detect the presence or release of hazardous chemical in the work area</a:t>
            </a:r>
          </a:p>
          <a:p>
            <a:pPr lvl="1"/>
            <a:r>
              <a:rPr lang="en-US" dirty="0" smtClean="0"/>
              <a:t>The physical and health hazards of the chemicals</a:t>
            </a:r>
          </a:p>
          <a:p>
            <a:pPr lvl="1"/>
            <a:r>
              <a:rPr lang="en-US" dirty="0" smtClean="0"/>
              <a:t>The measures to take to protect themselves from the hazards</a:t>
            </a:r>
          </a:p>
          <a:p>
            <a:pPr lvl="1"/>
            <a:r>
              <a:rPr lang="en-US" dirty="0" smtClean="0"/>
              <a:t>The details of the employer’s HCP</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Lab Chemicals In Storage</a:t>
            </a:r>
            <a:endParaRPr lang="en-US" dirty="0"/>
          </a:p>
        </p:txBody>
      </p:sp>
      <p:pic>
        <p:nvPicPr>
          <p:cNvPr id="4098" name="Picture 2" descr="C:\Users\Gordon Levar\Pictures\old laboratory chemicals.jpg"/>
          <p:cNvPicPr>
            <a:picLocks noGrp="1" noChangeAspect="1" noChangeArrowheads="1"/>
          </p:cNvPicPr>
          <p:nvPr>
            <p:ph idx="1"/>
          </p:nvPr>
        </p:nvPicPr>
        <p:blipFill>
          <a:blip r:embed="rId2" cstate="print"/>
          <a:srcRect/>
          <a:stretch>
            <a:fillRect/>
          </a:stretch>
        </p:blipFill>
        <p:spPr bwMode="auto">
          <a:xfrm rot="10800000" flipV="1">
            <a:off x="1447800" y="1981200"/>
            <a:ext cx="5943600" cy="35814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Not Properly Stored</a:t>
            </a:r>
            <a:endParaRPr lang="en-US" dirty="0"/>
          </a:p>
        </p:txBody>
      </p:sp>
      <p:pic>
        <p:nvPicPr>
          <p:cNvPr id="1026" name="Picture 2" descr="C:\Users\Gordon Levar\Pictures\Hazcom not properly stored.jpg"/>
          <p:cNvPicPr>
            <a:picLocks noGrp="1" noChangeAspect="1" noChangeArrowheads="1"/>
          </p:cNvPicPr>
          <p:nvPr>
            <p:ph idx="1"/>
          </p:nvPr>
        </p:nvPicPr>
        <p:blipFill>
          <a:blip r:embed="rId2" cstate="print"/>
          <a:srcRect/>
          <a:stretch>
            <a:fillRect/>
          </a:stretch>
        </p:blipFill>
        <p:spPr bwMode="auto">
          <a:xfrm>
            <a:off x="2514600" y="1609725"/>
            <a:ext cx="4343400" cy="380047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Training?</a:t>
            </a:r>
            <a:endParaRPr lang="en-US" dirty="0"/>
          </a:p>
        </p:txBody>
      </p:sp>
      <p:pic>
        <p:nvPicPr>
          <p:cNvPr id="2050" name="Picture 2" descr="C:\Users\Gordon Levar\Pictures\Hazcom Not propely trained.jpg"/>
          <p:cNvPicPr>
            <a:picLocks noGrp="1" noChangeAspect="1" noChangeArrowheads="1"/>
          </p:cNvPicPr>
          <p:nvPr>
            <p:ph idx="1"/>
          </p:nvPr>
        </p:nvPicPr>
        <p:blipFill>
          <a:blip r:embed="rId2" cstate="print"/>
          <a:srcRect/>
          <a:stretch>
            <a:fillRect/>
          </a:stretch>
        </p:blipFill>
        <p:spPr bwMode="auto">
          <a:xfrm>
            <a:off x="1752600" y="2209800"/>
            <a:ext cx="5562600" cy="3429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Storage Practices?</a:t>
            </a:r>
            <a:endParaRPr lang="en-US" dirty="0"/>
          </a:p>
        </p:txBody>
      </p:sp>
      <p:pic>
        <p:nvPicPr>
          <p:cNvPr id="3074" name="Picture 2" descr="C:\Users\Gordon Levar\Pictures\Hazcomm.jpg"/>
          <p:cNvPicPr>
            <a:picLocks noGrp="1" noChangeAspect="1" noChangeArrowheads="1"/>
          </p:cNvPicPr>
          <p:nvPr>
            <p:ph idx="1"/>
          </p:nvPr>
        </p:nvPicPr>
        <p:blipFill>
          <a:blip r:embed="rId2" cstate="print"/>
          <a:srcRect/>
          <a:stretch>
            <a:fillRect/>
          </a:stretch>
        </p:blipFill>
        <p:spPr bwMode="auto">
          <a:xfrm>
            <a:off x="1371600" y="1571767"/>
            <a:ext cx="5334000" cy="421943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#2 on OSHA’s Top 10 Most Frequently Cited Standard for 2013  </a:t>
            </a:r>
          </a:p>
          <a:p>
            <a:r>
              <a:rPr lang="en-US" dirty="0" smtClean="0"/>
              <a:t>6,165 violations (2013)</a:t>
            </a:r>
          </a:p>
          <a:p>
            <a:r>
              <a:rPr lang="en-US" dirty="0" smtClean="0"/>
              <a:t>4,696  violations (2012)</a:t>
            </a:r>
          </a:p>
          <a:p>
            <a:r>
              <a:rPr lang="en-US" dirty="0" smtClean="0"/>
              <a:t>Failed to have a written program</a:t>
            </a:r>
          </a:p>
          <a:p>
            <a:r>
              <a:rPr lang="en-US" dirty="0" smtClean="0"/>
              <a:t>Provide adequate employee education and training</a:t>
            </a:r>
          </a:p>
          <a:p>
            <a:r>
              <a:rPr lang="en-US" dirty="0" smtClean="0"/>
              <a:t>To properly label (or have any label on) container</a:t>
            </a:r>
          </a:p>
          <a:p>
            <a:r>
              <a:rPr lang="en-US" dirty="0" smtClean="0"/>
              <a:t>Provide workers with access to safety data sheets.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Obligation</a:t>
            </a:r>
            <a:endParaRPr lang="en-US" dirty="0"/>
          </a:p>
        </p:txBody>
      </p:sp>
      <p:sp>
        <p:nvSpPr>
          <p:cNvPr id="3" name="Content Placeholder 2"/>
          <p:cNvSpPr>
            <a:spLocks noGrp="1"/>
          </p:cNvSpPr>
          <p:nvPr>
            <p:ph idx="1"/>
          </p:nvPr>
        </p:nvSpPr>
        <p:spPr/>
        <p:txBody>
          <a:bodyPr/>
          <a:lstStyle/>
          <a:p>
            <a:r>
              <a:rPr lang="en-US" dirty="0" smtClean="0"/>
              <a:t>More than 100 OSHA standards require training in  the safety and health aspects of their jobs.</a:t>
            </a:r>
          </a:p>
          <a:p>
            <a:endParaRPr lang="en-US" dirty="0" smtClean="0"/>
          </a:p>
          <a:p>
            <a:r>
              <a:rPr lang="en-US" dirty="0" smtClean="0"/>
              <a:t>Reflect OSHA’s belief that training is an ESSENTIAL  part of every employers safety and health program.</a:t>
            </a:r>
          </a:p>
          <a:p>
            <a:pPr>
              <a:buNone/>
            </a:pPr>
            <a:endParaRPr lang="en-US"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Competent person is someone who has broad knowledge of worksite safety and health issues, capable of identifying existing and predictable worksite hazards, and who has management approval to control the hazards.</a:t>
            </a:r>
          </a:p>
          <a:p>
            <a:r>
              <a:rPr lang="en-US" dirty="0" smtClean="0"/>
              <a:t>Competent person can supervise, moving, or dismantling scaffold at a worksite.</a:t>
            </a:r>
          </a:p>
          <a:p>
            <a:endParaRPr lang="en-US"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 </a:t>
            </a:r>
            <a:endParaRPr lang="en-US" dirty="0"/>
          </a:p>
        </p:txBody>
      </p:sp>
      <p:sp>
        <p:nvSpPr>
          <p:cNvPr id="3" name="Content Placeholder 2"/>
          <p:cNvSpPr>
            <a:spLocks noGrp="1"/>
          </p:cNvSpPr>
          <p:nvPr>
            <p:ph idx="1"/>
          </p:nvPr>
        </p:nvSpPr>
        <p:spPr/>
        <p:txBody>
          <a:bodyPr/>
          <a:lstStyle/>
          <a:p>
            <a:r>
              <a:rPr lang="en-US" dirty="0" smtClean="0"/>
              <a:t>Training Requirements:  Employer shall have each employee who performs work while on a scaffold trained by a person qualified in the subject matter to recognize the hazards associated with the type of scaffold being used and to understand the procedures to control or minimize those hazards.</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Training shall include:</a:t>
            </a:r>
          </a:p>
          <a:p>
            <a:pPr lvl="1"/>
            <a:r>
              <a:rPr lang="en-US" dirty="0" smtClean="0"/>
              <a:t>The nature of any electrical hazards, fall hazards and falling object hazards in the work area;</a:t>
            </a:r>
          </a:p>
          <a:p>
            <a:pPr lvl="1"/>
            <a:r>
              <a:rPr lang="en-US" dirty="0" smtClean="0"/>
              <a:t>Correct procedures for dealing with electrical hazards and for erecting, maintaining, and disassembling  the fall protection systems and falling object protection systems being used;</a:t>
            </a:r>
          </a:p>
          <a:p>
            <a:pPr lvl="1"/>
            <a:r>
              <a:rPr lang="en-US" dirty="0" smtClean="0"/>
              <a:t>The proper use of the scaffold, and the proper handling of materials on the scaffold;</a:t>
            </a:r>
          </a:p>
          <a:p>
            <a:pPr lvl="1"/>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Training  (cont’d)</a:t>
            </a:r>
          </a:p>
          <a:p>
            <a:pPr lvl="1"/>
            <a:r>
              <a:rPr lang="en-US" dirty="0" smtClean="0"/>
              <a:t>The maximum intended load and the load – carrying capacities of the scaffolds use; and</a:t>
            </a:r>
          </a:p>
          <a:p>
            <a:pPr lvl="1"/>
            <a:r>
              <a:rPr lang="en-US" dirty="0" smtClean="0"/>
              <a:t>Any other pertinent requirements of this subpart.</a:t>
            </a:r>
          </a:p>
          <a:p>
            <a:pPr lvl="1"/>
            <a:r>
              <a:rPr lang="en-US" dirty="0" smtClean="0"/>
              <a:t>Trained by competent person who is involved in erecting, disassembling</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Employer shall have each employee who is involved in erecting, disassembling, moving, operating, repairing, maintaining, or inspecting a scaffold </a:t>
            </a:r>
            <a:r>
              <a:rPr lang="en-US" i="1" dirty="0" smtClean="0"/>
              <a:t>trained by a competent person </a:t>
            </a:r>
            <a:r>
              <a:rPr lang="en-US" dirty="0" smtClean="0"/>
              <a:t>to recognize any hazards associated with the work in question.  The </a:t>
            </a:r>
            <a:r>
              <a:rPr lang="en-US" i="1" dirty="0" smtClean="0"/>
              <a:t>training shall include</a:t>
            </a:r>
            <a:r>
              <a:rPr lang="en-US" dirty="0" smtClean="0"/>
              <a:t> the following topics, as applicable: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normAutofit lnSpcReduction="10000"/>
          </a:bodyPr>
          <a:lstStyle/>
          <a:p>
            <a:pPr lvl="1"/>
            <a:r>
              <a:rPr lang="en-US" dirty="0" smtClean="0"/>
              <a:t>The nature of scaffold hazards;</a:t>
            </a:r>
          </a:p>
          <a:p>
            <a:pPr lvl="1">
              <a:buNone/>
            </a:pPr>
            <a:endParaRPr lang="en-US" dirty="0" smtClean="0"/>
          </a:p>
          <a:p>
            <a:pPr lvl="1"/>
            <a:r>
              <a:rPr lang="en-US" dirty="0" smtClean="0"/>
              <a:t>Correct procedures for erecting, disassembling, moving, operating, repairing, and inspecting, and maintaining the type of scaffold in question;</a:t>
            </a:r>
          </a:p>
          <a:p>
            <a:pPr lvl="1">
              <a:buNone/>
            </a:pPr>
            <a:endParaRPr lang="en-US" dirty="0" smtClean="0"/>
          </a:p>
          <a:p>
            <a:pPr lvl="1"/>
            <a:r>
              <a:rPr lang="en-US" dirty="0" smtClean="0"/>
              <a:t>The design criteria, maximum intended load – carrying capacity and intended use of the scaffold;</a:t>
            </a:r>
          </a:p>
          <a:p>
            <a:pPr lvl="1"/>
            <a:endParaRPr lang="en-US" dirty="0" smtClean="0"/>
          </a:p>
          <a:p>
            <a:pPr lvl="1"/>
            <a:r>
              <a:rPr lang="en-US" dirty="0" smtClean="0"/>
              <a:t>Any other pertinent requirements of this subpart.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When the employer has reason to believe that an employee lacks the skill or understanding needed for safe work involving the erection, use or dismantling of scaffolds, the employer shall</a:t>
            </a:r>
            <a:r>
              <a:rPr lang="en-US" i="1" dirty="0" smtClean="0"/>
              <a:t> retrain each such employee </a:t>
            </a:r>
            <a:r>
              <a:rPr lang="en-US" dirty="0" smtClean="0"/>
              <a:t>so that the requisite proficiency is regained.  </a:t>
            </a:r>
            <a:r>
              <a:rPr lang="en-US" i="1" dirty="0" smtClean="0"/>
              <a:t>Retraining</a:t>
            </a:r>
            <a:r>
              <a:rPr lang="en-US" dirty="0" smtClean="0"/>
              <a:t> is required in at least the following situations: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Where changes at the worksite present a hazard about which an employee has not been previously trained; or</a:t>
            </a:r>
          </a:p>
          <a:p>
            <a:r>
              <a:rPr lang="en-US" dirty="0" smtClean="0"/>
              <a:t>Where changes in the types of scaffold, fall protection, falling object protection, or other equipment present a hazard about which an employee has not been </a:t>
            </a:r>
            <a:r>
              <a:rPr lang="en-US" i="1" dirty="0" smtClean="0"/>
              <a:t>previously trained; or</a:t>
            </a:r>
          </a:p>
          <a:p>
            <a:r>
              <a:rPr lang="en-US" dirty="0" smtClean="0"/>
              <a:t>Where inadequacies in an affected employee’s work involving scaffolds indicate </a:t>
            </a:r>
            <a:r>
              <a:rPr lang="en-US" i="1" dirty="0" smtClean="0"/>
              <a:t>the employee has not retained the requisite proficiency.</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Scaffold Training</a:t>
            </a:r>
            <a:endParaRPr lang="en-US" dirty="0"/>
          </a:p>
        </p:txBody>
      </p:sp>
      <p:pic>
        <p:nvPicPr>
          <p:cNvPr id="2050" name="Picture 2" descr="C:\Users\Gordon Levar\Pictures\scaffolding.jpg"/>
          <p:cNvPicPr>
            <a:picLocks noGrp="1" noChangeAspect="1" noChangeArrowheads="1"/>
          </p:cNvPicPr>
          <p:nvPr>
            <p:ph idx="1"/>
          </p:nvPr>
        </p:nvPicPr>
        <p:blipFill>
          <a:blip r:embed="rId2" cstate="print"/>
          <a:srcRect/>
          <a:stretch>
            <a:fillRect/>
          </a:stretch>
        </p:blipFill>
        <p:spPr bwMode="auto">
          <a:xfrm>
            <a:off x="2286000" y="1600200"/>
            <a:ext cx="4267200" cy="403961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Condition of Planking</a:t>
            </a:r>
            <a:endParaRPr lang="en-US" dirty="0"/>
          </a:p>
        </p:txBody>
      </p:sp>
      <p:pic>
        <p:nvPicPr>
          <p:cNvPr id="2050" name="Picture 2" descr="C:\Users\Gordon Levar\Pictures\05-09-2013\100_0446.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OSHA Requires</a:t>
            </a:r>
            <a:endParaRPr lang="en-US" dirty="0"/>
          </a:p>
        </p:txBody>
      </p:sp>
      <p:sp>
        <p:nvSpPr>
          <p:cNvPr id="3" name="Content Placeholder 2"/>
          <p:cNvSpPr>
            <a:spLocks noGrp="1"/>
          </p:cNvSpPr>
          <p:nvPr>
            <p:ph idx="1"/>
          </p:nvPr>
        </p:nvSpPr>
        <p:spPr/>
        <p:txBody>
          <a:bodyPr>
            <a:normAutofit/>
          </a:bodyPr>
          <a:lstStyle/>
          <a:p>
            <a:pPr lvl="1">
              <a:buNone/>
            </a:pPr>
            <a:r>
              <a:rPr lang="en-US" dirty="0" smtClean="0"/>
              <a:t>OSHA requires documentation:</a:t>
            </a:r>
          </a:p>
          <a:p>
            <a:pPr lvl="1">
              <a:buNone/>
            </a:pPr>
            <a:endParaRPr lang="en-US" dirty="0" smtClean="0"/>
          </a:p>
          <a:p>
            <a:pPr lvl="2"/>
            <a:r>
              <a:rPr lang="en-US" dirty="0" smtClean="0"/>
              <a:t>Review by  OSHA Compliance Officer</a:t>
            </a:r>
          </a:p>
          <a:p>
            <a:pPr lvl="2">
              <a:buNone/>
            </a:pPr>
            <a:endParaRPr lang="en-US" dirty="0" smtClean="0"/>
          </a:p>
          <a:p>
            <a:pPr lvl="2"/>
            <a:r>
              <a:rPr lang="en-US" dirty="0" smtClean="0"/>
              <a:t>Assures that initial or periodic training is accomplished with established time frames.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Fully Planked/Multiple Scaffolding </a:t>
            </a:r>
            <a:endParaRPr lang="en-US" dirty="0"/>
          </a:p>
        </p:txBody>
      </p:sp>
      <p:pic>
        <p:nvPicPr>
          <p:cNvPr id="4098" name="Picture 2" descr="C:\Users\Gordon Levar\Pictures\05-09-2013\100_0444.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Clutter</a:t>
            </a:r>
            <a:endParaRPr lang="en-US" dirty="0"/>
          </a:p>
        </p:txBody>
      </p:sp>
      <p:pic>
        <p:nvPicPr>
          <p:cNvPr id="7170" name="Picture 2" descr="C:\Users\Gordon Levar\Pictures\05-09-2013\100_0414.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 With No Fall Protection</a:t>
            </a:r>
            <a:endParaRPr lang="en-US" dirty="0"/>
          </a:p>
        </p:txBody>
      </p:sp>
      <p:pic>
        <p:nvPicPr>
          <p:cNvPr id="20482" name="Picture 2" descr="C:\Users\Gordon Levar\Pictures\12-04-2012\100_0321Seiberling Masons no fall protection southwest corner.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 Collapse</a:t>
            </a:r>
            <a:endParaRPr lang="en-US" dirty="0"/>
          </a:p>
        </p:txBody>
      </p:sp>
      <p:pic>
        <p:nvPicPr>
          <p:cNvPr id="18434" name="Picture 2" descr="C:\Users\Gordon Levar\Pictures\10-28-2012\100_0013.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Scaffolding</a:t>
            </a:r>
            <a:endParaRPr lang="en-US" dirty="0"/>
          </a:p>
        </p:txBody>
      </p:sp>
      <p:sp>
        <p:nvSpPr>
          <p:cNvPr id="3" name="Content Placeholder 2"/>
          <p:cNvSpPr>
            <a:spLocks noGrp="1"/>
          </p:cNvSpPr>
          <p:nvPr>
            <p:ph idx="1"/>
          </p:nvPr>
        </p:nvSpPr>
        <p:spPr/>
        <p:txBody>
          <a:bodyPr/>
          <a:lstStyle/>
          <a:p>
            <a:r>
              <a:rPr lang="en-US" dirty="0" smtClean="0"/>
              <a:t>#3 On OSHA’s Top 10 Most Frequently Cited Standard for 2013</a:t>
            </a:r>
          </a:p>
          <a:p>
            <a:r>
              <a:rPr lang="en-US" dirty="0" smtClean="0"/>
              <a:t>5,423 violations (2013)</a:t>
            </a:r>
          </a:p>
          <a:p>
            <a:r>
              <a:rPr lang="en-US" dirty="0" smtClean="0"/>
              <a:t>3,814 violations (2012)</a:t>
            </a:r>
          </a:p>
          <a:p>
            <a:r>
              <a:rPr lang="en-US" dirty="0" smtClean="0"/>
              <a:t>Problems with scaffold construction</a:t>
            </a:r>
          </a:p>
          <a:p>
            <a:r>
              <a:rPr lang="en-US" dirty="0" smtClean="0"/>
              <a:t>Improper worker access</a:t>
            </a:r>
          </a:p>
          <a:p>
            <a:r>
              <a:rPr lang="en-US" dirty="0" smtClean="0"/>
              <a:t>Lack of guardrails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lstStyle/>
          <a:p>
            <a:r>
              <a:rPr lang="en-US" dirty="0" smtClean="0"/>
              <a:t>Training and Information </a:t>
            </a:r>
          </a:p>
          <a:p>
            <a:pPr lvl="1"/>
            <a:r>
              <a:rPr lang="en-US" dirty="0" smtClean="0"/>
              <a:t>Train all employees who are required to use respirators</a:t>
            </a:r>
          </a:p>
          <a:p>
            <a:pPr lvl="1"/>
            <a:r>
              <a:rPr lang="en-US" dirty="0" smtClean="0"/>
              <a:t>Train prior to required workplace respirator use.</a:t>
            </a:r>
          </a:p>
          <a:p>
            <a:pPr lvl="1"/>
            <a:r>
              <a:rPr lang="en-US" dirty="0" smtClean="0"/>
              <a:t>Must be comprehensive</a:t>
            </a:r>
          </a:p>
          <a:p>
            <a:pPr lvl="1"/>
            <a:r>
              <a:rPr lang="en-US" dirty="0" smtClean="0"/>
              <a:t>Provide the information in the standard’s Appendix D to employees who </a:t>
            </a:r>
            <a:r>
              <a:rPr lang="en-US" i="1" dirty="0" smtClean="0"/>
              <a:t>voluntarily </a:t>
            </a:r>
            <a:r>
              <a:rPr lang="en-US" dirty="0" smtClean="0"/>
              <a:t>wear respirators; can be oral or written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normAutofit/>
          </a:bodyPr>
          <a:lstStyle/>
          <a:p>
            <a:r>
              <a:rPr lang="en-US" dirty="0" smtClean="0"/>
              <a:t>Training occurs at least annually and covers:</a:t>
            </a:r>
          </a:p>
          <a:p>
            <a:pPr lvl="1"/>
            <a:r>
              <a:rPr lang="en-US" dirty="0" smtClean="0"/>
              <a:t>Why the respirator is necessary</a:t>
            </a:r>
          </a:p>
          <a:p>
            <a:pPr lvl="1"/>
            <a:r>
              <a:rPr lang="en-US" dirty="0" smtClean="0"/>
              <a:t>How improper fit, usage, or maintenance can compromise effectiveness</a:t>
            </a:r>
          </a:p>
          <a:p>
            <a:pPr lvl="1"/>
            <a:r>
              <a:rPr lang="en-US" dirty="0" smtClean="0"/>
              <a:t>Respirator limitations and capabilities</a:t>
            </a:r>
          </a:p>
          <a:p>
            <a:pPr lvl="1"/>
            <a:r>
              <a:rPr lang="en-US" dirty="0" smtClean="0"/>
              <a:t>Respirator use in emergencies</a:t>
            </a:r>
          </a:p>
          <a:p>
            <a:pPr lvl="1"/>
            <a:r>
              <a:rPr lang="en-US" dirty="0" smtClean="0"/>
              <a:t>How to inspect, put on and remove, use – and check the seal</a:t>
            </a:r>
          </a:p>
          <a:p>
            <a:pPr lvl="1"/>
            <a:r>
              <a:rPr lang="en-US" dirty="0" smtClean="0"/>
              <a:t>Maintenance and storage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lstStyle/>
          <a:p>
            <a:pPr lvl="1"/>
            <a:r>
              <a:rPr lang="en-US" dirty="0" smtClean="0"/>
              <a:t>Relevant medical signs and symptoms</a:t>
            </a:r>
          </a:p>
          <a:p>
            <a:pPr lvl="1"/>
            <a:r>
              <a:rPr lang="en-US" dirty="0" smtClean="0"/>
              <a:t>The general requirements of the respirator standard</a:t>
            </a:r>
          </a:p>
          <a:p>
            <a:pPr lvl="1"/>
            <a:r>
              <a:rPr lang="en-US" dirty="0" smtClean="0"/>
              <a:t>Retraining must occur annually or when the following situations occur:</a:t>
            </a:r>
          </a:p>
          <a:p>
            <a:pPr lvl="2"/>
            <a:r>
              <a:rPr lang="en-US" dirty="0" smtClean="0"/>
              <a:t>Changes in the workplace or the type of respirator make previous training obsolete</a:t>
            </a:r>
          </a:p>
          <a:p>
            <a:pPr lvl="2"/>
            <a:r>
              <a:rPr lang="en-US" dirty="0" smtClean="0"/>
              <a:t>Perceived inadequacies in the employee’s knowledge or use of the respirator</a:t>
            </a:r>
          </a:p>
          <a:p>
            <a:pPr lvl="2"/>
            <a:r>
              <a:rPr lang="en-US" dirty="0" smtClean="0"/>
              <a:t>Other situations that may impact safe respirator use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normAutofit lnSpcReduction="10000"/>
          </a:bodyPr>
          <a:lstStyle/>
          <a:p>
            <a:r>
              <a:rPr lang="en-US" dirty="0" smtClean="0"/>
              <a:t>Employer must </a:t>
            </a:r>
            <a:r>
              <a:rPr lang="en-US" i="1" dirty="0" smtClean="0"/>
              <a:t>establish and implement those elements  of a written respiratory protection program.</a:t>
            </a:r>
          </a:p>
          <a:p>
            <a:r>
              <a:rPr lang="en-US" dirty="0" smtClean="0"/>
              <a:t>Employer shall designate a </a:t>
            </a:r>
            <a:r>
              <a:rPr lang="en-US" i="1" dirty="0" smtClean="0"/>
              <a:t>program administrator who is qualified by appropriate training or experience.</a:t>
            </a:r>
          </a:p>
          <a:p>
            <a:r>
              <a:rPr lang="en-US" dirty="0" smtClean="0"/>
              <a:t>The employer shall provide respirators,</a:t>
            </a:r>
            <a:r>
              <a:rPr lang="en-US" i="1" dirty="0" smtClean="0"/>
              <a:t> training,</a:t>
            </a:r>
            <a:r>
              <a:rPr lang="en-US" dirty="0" smtClean="0"/>
              <a:t> and medical evaluations at no cost to the employee.</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Lungs with Silicosis</a:t>
            </a:r>
            <a:endParaRPr lang="en-US" dirty="0"/>
          </a:p>
        </p:txBody>
      </p:sp>
      <p:pic>
        <p:nvPicPr>
          <p:cNvPr id="1026" name="Picture 2" descr="C:\Users\Gordon Levar\Pictures\silicosis.jpg"/>
          <p:cNvPicPr>
            <a:picLocks noGrp="1" noChangeAspect="1" noChangeArrowheads="1"/>
          </p:cNvPicPr>
          <p:nvPr>
            <p:ph idx="1"/>
          </p:nvPr>
        </p:nvPicPr>
        <p:blipFill>
          <a:blip r:embed="rId2" cstate="print"/>
          <a:srcRect/>
          <a:stretch>
            <a:fillRect/>
          </a:stretch>
        </p:blipFill>
        <p:spPr bwMode="auto">
          <a:xfrm>
            <a:off x="1867546" y="1981200"/>
            <a:ext cx="5718874" cy="3124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Training Does OSHA Require Annually?</a:t>
            </a:r>
            <a:endParaRPr lang="en-US" dirty="0"/>
          </a:p>
        </p:txBody>
      </p:sp>
      <p:sp>
        <p:nvSpPr>
          <p:cNvPr id="3" name="Content Placeholder 2"/>
          <p:cNvSpPr>
            <a:spLocks noGrp="1"/>
          </p:cNvSpPr>
          <p:nvPr>
            <p:ph idx="1"/>
          </p:nvPr>
        </p:nvSpPr>
        <p:spPr/>
        <p:txBody>
          <a:bodyPr>
            <a:normAutofit lnSpcReduction="10000"/>
          </a:bodyPr>
          <a:lstStyle/>
          <a:p>
            <a:r>
              <a:rPr lang="en-US" dirty="0" smtClean="0"/>
              <a:t>General Industry 29 CFR 1910 rules include annual retraining of employee:</a:t>
            </a:r>
          </a:p>
          <a:p>
            <a:pPr lvl="1"/>
            <a:r>
              <a:rPr lang="en-US" dirty="0" smtClean="0"/>
              <a:t>Access to employee exposure and medical records</a:t>
            </a:r>
          </a:p>
          <a:p>
            <a:pPr lvl="2"/>
            <a:r>
              <a:rPr lang="en-US" dirty="0" smtClean="0"/>
              <a:t>29CFR1910.1020</a:t>
            </a:r>
            <a:endParaRPr lang="en-US" dirty="0"/>
          </a:p>
          <a:p>
            <a:pPr lvl="1"/>
            <a:r>
              <a:rPr lang="en-US" dirty="0" smtClean="0"/>
              <a:t>Bloodborne Pathogens – 29CFR1910.1030</a:t>
            </a:r>
          </a:p>
          <a:p>
            <a:pPr lvl="1"/>
            <a:r>
              <a:rPr lang="en-US" dirty="0" smtClean="0"/>
              <a:t>Fire Brigades – 29CFR1910.156</a:t>
            </a:r>
          </a:p>
          <a:p>
            <a:pPr lvl="1"/>
            <a:r>
              <a:rPr lang="en-US" dirty="0" smtClean="0"/>
              <a:t>Fixed Extinguishing Systems 29CFR1910.160</a:t>
            </a:r>
          </a:p>
          <a:p>
            <a:pPr lvl="1"/>
            <a:r>
              <a:rPr lang="en-US" dirty="0" smtClean="0"/>
              <a:t>Grain Handling Facilities 29CFR1910.272</a:t>
            </a:r>
          </a:p>
          <a:p>
            <a:pPr lvl="1"/>
            <a:r>
              <a:rPr lang="en-US" dirty="0" smtClean="0"/>
              <a:t>HAZWOPER  29CFR1910.120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Dry Cutting Concrete Not Wearing Appropriate Respiratory Protection</a:t>
            </a:r>
            <a:endParaRPr lang="en-US" dirty="0"/>
          </a:p>
        </p:txBody>
      </p:sp>
      <p:pic>
        <p:nvPicPr>
          <p:cNvPr id="13314" name="Picture 2" descr="C:\Users\Gordon Levar\Pictures\01-26-2013\100_0366.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Improper Respiratory Protection/Not Trained</a:t>
            </a:r>
            <a:endParaRPr lang="en-US" dirty="0"/>
          </a:p>
        </p:txBody>
      </p:sp>
      <p:pic>
        <p:nvPicPr>
          <p:cNvPr id="14338" name="Picture 2" descr="C:\Users\Gordon Levar\Pictures\01-26-2013\100_037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Sanding Drywall/Not Trained </a:t>
            </a:r>
            <a:endParaRPr lang="en-US" dirty="0"/>
          </a:p>
        </p:txBody>
      </p:sp>
      <p:pic>
        <p:nvPicPr>
          <p:cNvPr id="15362" name="Picture 2" descr="C:\Users\Gordon Levar\Pictures\01-26-2013\100_0370.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Dry Cutting Without Respiratory Protection</a:t>
            </a:r>
            <a:endParaRPr lang="en-US" dirty="0"/>
          </a:p>
        </p:txBody>
      </p:sp>
      <p:pic>
        <p:nvPicPr>
          <p:cNvPr id="22530" name="Picture 2" descr="C:\Users\Gordon Levar\Pictures\02-19-2013\100_0395.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Protection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#4 on OSHA’s Top 10 Most Frequently Cited Standard for 2013</a:t>
            </a:r>
          </a:p>
          <a:p>
            <a:r>
              <a:rPr lang="en-US" dirty="0" smtClean="0"/>
              <a:t>3,879 Violations (2013)</a:t>
            </a:r>
          </a:p>
          <a:p>
            <a:r>
              <a:rPr lang="en-US" dirty="0" smtClean="0"/>
              <a:t>2,731 Violations (2012)</a:t>
            </a:r>
          </a:p>
          <a:p>
            <a:r>
              <a:rPr lang="en-US" dirty="0" smtClean="0"/>
              <a:t>No written respiratory protection program</a:t>
            </a:r>
          </a:p>
          <a:p>
            <a:r>
              <a:rPr lang="en-US" dirty="0" smtClean="0"/>
              <a:t>Poor fit test procedures</a:t>
            </a:r>
          </a:p>
          <a:p>
            <a:r>
              <a:rPr lang="en-US" dirty="0" smtClean="0"/>
              <a:t>Unsuitable respirator selection process</a:t>
            </a:r>
          </a:p>
          <a:p>
            <a:r>
              <a:rPr lang="en-US" dirty="0" smtClean="0"/>
              <a:t>Not having procedures for voluntarily use of respirators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sp>
        <p:nvSpPr>
          <p:cNvPr id="3" name="Content Placeholder 2"/>
          <p:cNvSpPr>
            <a:spLocks noGrp="1"/>
          </p:cNvSpPr>
          <p:nvPr>
            <p:ph idx="1"/>
          </p:nvPr>
        </p:nvSpPr>
        <p:spPr/>
        <p:txBody>
          <a:bodyPr>
            <a:normAutofit lnSpcReduction="10000"/>
          </a:bodyPr>
          <a:lstStyle/>
          <a:p>
            <a:r>
              <a:rPr lang="en-US" dirty="0" smtClean="0"/>
              <a:t>#5 on OSHA’s Top 10 Most Frequently Cited Standard for 2013</a:t>
            </a:r>
          </a:p>
          <a:p>
            <a:r>
              <a:rPr lang="en-US" dirty="0" smtClean="0"/>
              <a:t>3,245 Violations (2013)</a:t>
            </a:r>
          </a:p>
          <a:p>
            <a:r>
              <a:rPr lang="en-US" dirty="0" smtClean="0"/>
              <a:t>2,371 Violations (2012)</a:t>
            </a:r>
          </a:p>
          <a:p>
            <a:r>
              <a:rPr lang="en-US" dirty="0" smtClean="0"/>
              <a:t>Problems with flexible cords</a:t>
            </a:r>
          </a:p>
          <a:p>
            <a:r>
              <a:rPr lang="en-US" dirty="0" smtClean="0"/>
              <a:t>Boxes and temporary wiring</a:t>
            </a:r>
          </a:p>
          <a:p>
            <a:r>
              <a:rPr lang="en-US" dirty="0" smtClean="0"/>
              <a:t>Poor use of extension cords</a:t>
            </a:r>
          </a:p>
          <a:p>
            <a:r>
              <a:rPr lang="en-US" dirty="0" smtClean="0"/>
              <a:t>Use of temporary wiring as permanent wiring</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a:t>
            </a:r>
            <a:endParaRPr lang="en-US" dirty="0"/>
          </a:p>
        </p:txBody>
      </p:sp>
      <p:pic>
        <p:nvPicPr>
          <p:cNvPr id="2050" name="Picture 2" descr="C:\Users\Gordon Levar\Pictures\02-19-2013\100_0385.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Safety?</a:t>
            </a:r>
            <a:endParaRPr lang="en-US" dirty="0"/>
          </a:p>
        </p:txBody>
      </p:sp>
      <p:pic>
        <p:nvPicPr>
          <p:cNvPr id="3074" name="Picture 2" descr="C:\Users\Gordon Levar\Pictures\02-19-2013\100_039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Safety?</a:t>
            </a:r>
            <a:endParaRPr lang="en-US" dirty="0"/>
          </a:p>
        </p:txBody>
      </p:sp>
      <p:pic>
        <p:nvPicPr>
          <p:cNvPr id="4098" name="Picture 2" descr="C:\Users\Gordon Levar\Pictures\02-19-2013\100_0399.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Cord on Job Site</a:t>
            </a:r>
            <a:endParaRPr lang="en-US" dirty="0"/>
          </a:p>
        </p:txBody>
      </p:sp>
      <p:pic>
        <p:nvPicPr>
          <p:cNvPr id="8194" name="Picture 2" descr="C:\Users\Gordon Levar\Pictures\10-28-2012\100_0063.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Training does OSHA Require Annually</a:t>
            </a:r>
            <a:endParaRPr lang="en-US" dirty="0"/>
          </a:p>
        </p:txBody>
      </p:sp>
      <p:sp>
        <p:nvSpPr>
          <p:cNvPr id="3" name="Content Placeholder 2"/>
          <p:cNvSpPr>
            <a:spLocks noGrp="1"/>
          </p:cNvSpPr>
          <p:nvPr>
            <p:ph idx="1"/>
          </p:nvPr>
        </p:nvSpPr>
        <p:spPr/>
        <p:txBody>
          <a:bodyPr/>
          <a:lstStyle/>
          <a:p>
            <a:r>
              <a:rPr lang="en-US" dirty="0" smtClean="0"/>
              <a:t>Mechanical Power Presses – 29CFR1910.217</a:t>
            </a:r>
          </a:p>
          <a:p>
            <a:r>
              <a:rPr lang="en-US" dirty="0" smtClean="0"/>
              <a:t>Occupational Noise – 29CFR1910.95</a:t>
            </a:r>
          </a:p>
          <a:p>
            <a:r>
              <a:rPr lang="en-US" dirty="0" smtClean="0"/>
              <a:t>Permit – Required Confined Space – 29CFR1910.146</a:t>
            </a:r>
          </a:p>
          <a:p>
            <a:r>
              <a:rPr lang="en-US" dirty="0" smtClean="0"/>
              <a:t>Portable Fire Extinguishers – 29CFR1910.157</a:t>
            </a:r>
          </a:p>
          <a:p>
            <a:r>
              <a:rPr lang="en-US" dirty="0" smtClean="0"/>
              <a:t>Respiratory Protection – 29CFR1910.134</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Electrical (Wiring)</a:t>
            </a:r>
            <a:endParaRPr lang="en-US" dirty="0"/>
          </a:p>
        </p:txBody>
      </p:sp>
      <p:sp>
        <p:nvSpPr>
          <p:cNvPr id="3" name="Content Placeholder 2"/>
          <p:cNvSpPr>
            <a:spLocks noGrp="1"/>
          </p:cNvSpPr>
          <p:nvPr>
            <p:ph idx="1"/>
          </p:nvPr>
        </p:nvSpPr>
        <p:spPr/>
        <p:txBody>
          <a:bodyPr>
            <a:normAutofit lnSpcReduction="10000"/>
          </a:bodyPr>
          <a:lstStyle/>
          <a:p>
            <a:r>
              <a:rPr lang="en-US" dirty="0" smtClean="0"/>
              <a:t>#5 On OSHA’s Top 10 Most Frequently Cited Standard for 2013</a:t>
            </a:r>
          </a:p>
          <a:p>
            <a:r>
              <a:rPr lang="en-US" dirty="0" smtClean="0"/>
              <a:t>3,425  Violations (2013)</a:t>
            </a:r>
          </a:p>
          <a:p>
            <a:r>
              <a:rPr lang="en-US" dirty="0" smtClean="0"/>
              <a:t>2,371  Violations (2012)</a:t>
            </a:r>
          </a:p>
          <a:p>
            <a:r>
              <a:rPr lang="en-US" dirty="0" smtClean="0"/>
              <a:t>Problems with flexible cords and cables</a:t>
            </a:r>
          </a:p>
          <a:p>
            <a:r>
              <a:rPr lang="en-US" dirty="0" smtClean="0"/>
              <a:t>Boxes and temporary wiring </a:t>
            </a:r>
          </a:p>
          <a:p>
            <a:r>
              <a:rPr lang="en-US" dirty="0" smtClean="0"/>
              <a:t>Poor use of extension cords</a:t>
            </a:r>
          </a:p>
          <a:p>
            <a:r>
              <a:rPr lang="en-US" dirty="0" smtClean="0"/>
              <a:t>Use of temporary wiring as permanent wiring</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Guess We Missed the Last Training Class!!</a:t>
            </a:r>
            <a:endParaRPr lang="en-US" dirty="0"/>
          </a:p>
        </p:txBody>
      </p:sp>
      <p:pic>
        <p:nvPicPr>
          <p:cNvPr id="1026" name="Picture 2" descr="C:\Users\Gordon Levar\Pictures\thCAMHXFZK.jpg"/>
          <p:cNvPicPr>
            <a:picLocks noGrp="1" noChangeAspect="1" noChangeArrowheads="1"/>
          </p:cNvPicPr>
          <p:nvPr>
            <p:ph idx="1"/>
          </p:nvPr>
        </p:nvPicPr>
        <p:blipFill>
          <a:blip r:embed="rId2" cstate="print"/>
          <a:srcRect/>
          <a:stretch>
            <a:fillRect/>
          </a:stretch>
        </p:blipFill>
        <p:spPr bwMode="auto">
          <a:xfrm>
            <a:off x="2133600" y="1600200"/>
            <a:ext cx="5486400" cy="411479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Powered Industrial Truck</a:t>
            </a:r>
            <a:endParaRPr lang="en-US" dirty="0"/>
          </a:p>
        </p:txBody>
      </p:sp>
      <p:sp>
        <p:nvSpPr>
          <p:cNvPr id="3" name="Content Placeholder 2"/>
          <p:cNvSpPr>
            <a:spLocks noGrp="1"/>
          </p:cNvSpPr>
          <p:nvPr>
            <p:ph idx="1"/>
          </p:nvPr>
        </p:nvSpPr>
        <p:spPr/>
        <p:txBody>
          <a:bodyPr/>
          <a:lstStyle/>
          <a:p>
            <a:r>
              <a:rPr lang="en-US" dirty="0" smtClean="0"/>
              <a:t>Training:</a:t>
            </a:r>
          </a:p>
          <a:p>
            <a:pPr lvl="1"/>
            <a:r>
              <a:rPr lang="en-US" dirty="0" smtClean="0"/>
              <a:t>Combination of formal instruction (lecture, discussion, interactive computer learning, video tape, written material)</a:t>
            </a:r>
          </a:p>
          <a:p>
            <a:pPr lvl="1"/>
            <a:r>
              <a:rPr lang="en-US" dirty="0" smtClean="0"/>
              <a:t>Practical training (demonstrations performed by the trainer and practical exercises performed by the trainee)</a:t>
            </a:r>
          </a:p>
          <a:p>
            <a:pPr lvl="1"/>
            <a:r>
              <a:rPr lang="en-US" dirty="0" smtClean="0"/>
              <a:t>Evaluation of the operators performance in the workplace</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Powered Industrial Truck</a:t>
            </a:r>
            <a:endParaRPr lang="en-US" dirty="0"/>
          </a:p>
        </p:txBody>
      </p:sp>
      <p:sp>
        <p:nvSpPr>
          <p:cNvPr id="3" name="Content Placeholder 2"/>
          <p:cNvSpPr>
            <a:spLocks noGrp="1"/>
          </p:cNvSpPr>
          <p:nvPr>
            <p:ph idx="1"/>
          </p:nvPr>
        </p:nvSpPr>
        <p:spPr/>
        <p:txBody>
          <a:bodyPr/>
          <a:lstStyle/>
          <a:p>
            <a:r>
              <a:rPr lang="en-US" dirty="0" smtClean="0"/>
              <a:t>Training and evaluation shall be conducted by persons who have the </a:t>
            </a:r>
            <a:r>
              <a:rPr lang="en-US" i="1" dirty="0" smtClean="0"/>
              <a:t>knowledge, training, and experience to train </a:t>
            </a:r>
            <a:r>
              <a:rPr lang="en-US" dirty="0" smtClean="0"/>
              <a:t>PIT operators and evaluate their competence.</a:t>
            </a:r>
          </a:p>
          <a:p>
            <a:r>
              <a:rPr lang="en-US" dirty="0" smtClean="0"/>
              <a:t>Training Program Content – initial training</a:t>
            </a:r>
          </a:p>
          <a:p>
            <a:pPr lvl="1"/>
            <a:r>
              <a:rPr lang="en-US" dirty="0" smtClean="0"/>
              <a:t>Operating instructions, warnings, and precautions for the types of truck the operator will be authorized to operate;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Powered Industrial Truck</a:t>
            </a:r>
            <a:endParaRPr lang="en-US" dirty="0"/>
          </a:p>
        </p:txBody>
      </p:sp>
      <p:sp>
        <p:nvSpPr>
          <p:cNvPr id="3" name="Content Placeholder 2"/>
          <p:cNvSpPr>
            <a:spLocks noGrp="1"/>
          </p:cNvSpPr>
          <p:nvPr>
            <p:ph idx="1"/>
          </p:nvPr>
        </p:nvSpPr>
        <p:spPr/>
        <p:txBody>
          <a:bodyPr>
            <a:normAutofit lnSpcReduction="10000"/>
          </a:bodyPr>
          <a:lstStyle/>
          <a:p>
            <a:r>
              <a:rPr lang="en-US" dirty="0" smtClean="0"/>
              <a:t>Workplace related topics</a:t>
            </a:r>
          </a:p>
          <a:p>
            <a:r>
              <a:rPr lang="en-US" dirty="0" smtClean="0"/>
              <a:t>Refresher Training</a:t>
            </a:r>
          </a:p>
          <a:p>
            <a:pPr lvl="1"/>
            <a:r>
              <a:rPr lang="en-US" dirty="0" smtClean="0"/>
              <a:t>Operator vehicle in unsafe manner</a:t>
            </a:r>
          </a:p>
          <a:p>
            <a:pPr lvl="1"/>
            <a:r>
              <a:rPr lang="en-US" dirty="0" smtClean="0"/>
              <a:t>Involved in an accident or near miss incident</a:t>
            </a:r>
          </a:p>
          <a:p>
            <a:pPr lvl="1"/>
            <a:r>
              <a:rPr lang="en-US" dirty="0" smtClean="0"/>
              <a:t>Evaluation that operator is not operating the truck safely</a:t>
            </a:r>
          </a:p>
          <a:p>
            <a:pPr lvl="1"/>
            <a:r>
              <a:rPr lang="en-US" dirty="0" smtClean="0"/>
              <a:t>Assigned to drive different type of truck</a:t>
            </a:r>
          </a:p>
          <a:p>
            <a:pPr lvl="1"/>
            <a:r>
              <a:rPr lang="en-US" dirty="0" smtClean="0"/>
              <a:t>Condition in workplace changes affect safe operation of truck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Excellent Training of Employees?</a:t>
            </a:r>
            <a:endParaRPr lang="en-US" dirty="0"/>
          </a:p>
        </p:txBody>
      </p:sp>
      <p:pic>
        <p:nvPicPr>
          <p:cNvPr id="1026" name="Picture 2" descr="C:\Users\Gordon Levar\Pictures\dangerous-forklift.jpg"/>
          <p:cNvPicPr>
            <a:picLocks noGrp="1" noChangeAspect="1" noChangeArrowheads="1"/>
          </p:cNvPicPr>
          <p:nvPr>
            <p:ph idx="1"/>
          </p:nvPr>
        </p:nvPicPr>
        <p:blipFill>
          <a:blip r:embed="rId2" cstate="print"/>
          <a:srcRect/>
          <a:stretch>
            <a:fillRect/>
          </a:stretch>
        </p:blipFill>
        <p:spPr bwMode="auto">
          <a:xfrm>
            <a:off x="1563305" y="1600200"/>
            <a:ext cx="6017390" cy="4525963"/>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Retraining</a:t>
            </a:r>
            <a:endParaRPr lang="en-US" dirty="0"/>
          </a:p>
        </p:txBody>
      </p:sp>
      <p:pic>
        <p:nvPicPr>
          <p:cNvPr id="16386" name="Picture 2" descr="C:\Users\Gordon Levar\Pictures\pit with bomb.jpg"/>
          <p:cNvPicPr>
            <a:picLocks noGrp="1" noChangeAspect="1" noChangeArrowheads="1"/>
          </p:cNvPicPr>
          <p:nvPr>
            <p:ph idx="1"/>
          </p:nvPr>
        </p:nvPicPr>
        <p:blipFill>
          <a:blip r:embed="rId2" cstate="print"/>
          <a:srcRect/>
          <a:stretch>
            <a:fillRect/>
          </a:stretch>
        </p:blipFill>
        <p:spPr bwMode="auto">
          <a:xfrm>
            <a:off x="1447800" y="1600200"/>
            <a:ext cx="6400800" cy="41338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Powered Industrial Truck</a:t>
            </a:r>
            <a:endParaRPr lang="en-US" dirty="0"/>
          </a:p>
        </p:txBody>
      </p:sp>
      <p:sp>
        <p:nvSpPr>
          <p:cNvPr id="3" name="Content Placeholder 2"/>
          <p:cNvSpPr>
            <a:spLocks noGrp="1"/>
          </p:cNvSpPr>
          <p:nvPr>
            <p:ph idx="1"/>
          </p:nvPr>
        </p:nvSpPr>
        <p:spPr/>
        <p:txBody>
          <a:bodyPr/>
          <a:lstStyle/>
          <a:p>
            <a:r>
              <a:rPr lang="en-US" dirty="0" smtClean="0"/>
              <a:t>#6 on OSHA Top 10 Most Frequently Cited Standard for 2013</a:t>
            </a:r>
          </a:p>
          <a:p>
            <a:r>
              <a:rPr lang="en-US" dirty="0" smtClean="0"/>
              <a:t>3,340 Violations (2013)</a:t>
            </a:r>
          </a:p>
          <a:p>
            <a:r>
              <a:rPr lang="en-US" dirty="0" smtClean="0"/>
              <a:t>1,993 Violations (2012)</a:t>
            </a:r>
          </a:p>
          <a:p>
            <a:r>
              <a:rPr lang="en-US" dirty="0" smtClean="0"/>
              <a:t>Inadequate operator training and refresher training</a:t>
            </a:r>
          </a:p>
          <a:p>
            <a:r>
              <a:rPr lang="en-US" dirty="0" smtClean="0"/>
              <a:t>Poor condition of trucks when returned to service after repair</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idx="1"/>
          </p:nvPr>
        </p:nvSpPr>
        <p:spPr/>
        <p:txBody>
          <a:bodyPr/>
          <a:lstStyle/>
          <a:p>
            <a:r>
              <a:rPr lang="en-US" dirty="0" smtClean="0"/>
              <a:t>Training requirements</a:t>
            </a:r>
          </a:p>
          <a:p>
            <a:r>
              <a:rPr lang="en-US" dirty="0" smtClean="0"/>
              <a:t>The employer shall provide a </a:t>
            </a:r>
            <a:r>
              <a:rPr lang="en-US" i="1" dirty="0" smtClean="0"/>
              <a:t>training program for each employee using ladders and stairways,</a:t>
            </a:r>
            <a:r>
              <a:rPr lang="en-US" dirty="0" smtClean="0"/>
              <a:t> as necessary. The program shall enable each employee to recognize hazards related to ladders and stairways, and shall </a:t>
            </a:r>
            <a:r>
              <a:rPr lang="en-US" i="1" dirty="0" smtClean="0"/>
              <a:t>train each employee</a:t>
            </a:r>
            <a:r>
              <a:rPr lang="en-US" dirty="0" smtClean="0"/>
              <a:t> in the procedures to be followed to minimize these hazards.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 </a:t>
            </a:r>
            <a:endParaRPr lang="en-US" dirty="0"/>
          </a:p>
        </p:txBody>
      </p:sp>
      <p:sp>
        <p:nvSpPr>
          <p:cNvPr id="3" name="Content Placeholder 2"/>
          <p:cNvSpPr>
            <a:spLocks noGrp="1"/>
          </p:cNvSpPr>
          <p:nvPr>
            <p:ph idx="1"/>
          </p:nvPr>
        </p:nvSpPr>
        <p:spPr/>
        <p:txBody>
          <a:bodyPr/>
          <a:lstStyle/>
          <a:p>
            <a:r>
              <a:rPr lang="en-US" dirty="0" smtClean="0"/>
              <a:t>The employer shall ensure that each person has been </a:t>
            </a:r>
            <a:r>
              <a:rPr lang="en-US" i="1" dirty="0" smtClean="0"/>
              <a:t>trained by a competent person</a:t>
            </a:r>
            <a:r>
              <a:rPr lang="en-US" dirty="0" smtClean="0"/>
              <a:t> in the following areas, as applicable:</a:t>
            </a:r>
          </a:p>
          <a:p>
            <a:pPr lvl="1"/>
            <a:r>
              <a:rPr lang="en-US" dirty="0" smtClean="0"/>
              <a:t>The nature of fall hazards in the work area;</a:t>
            </a:r>
          </a:p>
          <a:p>
            <a:pPr lvl="1"/>
            <a:r>
              <a:rPr lang="en-US" dirty="0" smtClean="0"/>
              <a:t>The correct procedures for erecting, maintaining, and disassembling the fall protection systems to be used;</a:t>
            </a:r>
          </a:p>
          <a:p>
            <a:pPr lvl="1"/>
            <a:r>
              <a:rPr lang="en-US" dirty="0" smtClean="0"/>
              <a:t>The proper construction, use, placement, and care in handling of all stairways and ladders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10 Most Frequently Cited Standards  2013 </a:t>
            </a:r>
            <a:endParaRPr lang="en-US" dirty="0"/>
          </a:p>
        </p:txBody>
      </p:sp>
      <p:sp>
        <p:nvSpPr>
          <p:cNvPr id="3" name="Content Placeholder 2"/>
          <p:cNvSpPr>
            <a:spLocks noGrp="1"/>
          </p:cNvSpPr>
          <p:nvPr>
            <p:ph idx="1"/>
          </p:nvPr>
        </p:nvSpPr>
        <p:spPr/>
        <p:txBody>
          <a:bodyPr numCol="1">
            <a:normAutofit fontScale="92500" lnSpcReduction="20000"/>
          </a:bodyPr>
          <a:lstStyle/>
          <a:p>
            <a:r>
              <a:rPr lang="en-US" dirty="0" smtClean="0"/>
              <a:t>Fall Protection (C) 1926.501</a:t>
            </a:r>
          </a:p>
          <a:p>
            <a:endParaRPr lang="en-US" dirty="0" smtClean="0"/>
          </a:p>
          <a:p>
            <a:r>
              <a:rPr lang="en-US" dirty="0" smtClean="0"/>
              <a:t>Hazard Communication 1910.1200</a:t>
            </a:r>
          </a:p>
          <a:p>
            <a:endParaRPr lang="en-US" dirty="0" smtClean="0"/>
          </a:p>
          <a:p>
            <a:r>
              <a:rPr lang="en-US" dirty="0" smtClean="0"/>
              <a:t>Scaffolding (C) 1926.451</a:t>
            </a:r>
          </a:p>
          <a:p>
            <a:endParaRPr lang="en-US" dirty="0" smtClean="0"/>
          </a:p>
          <a:p>
            <a:r>
              <a:rPr lang="en-US" dirty="0" smtClean="0"/>
              <a:t>Respiratory Protection 1910.134</a:t>
            </a:r>
          </a:p>
          <a:p>
            <a:endParaRPr lang="en-US" dirty="0" smtClean="0"/>
          </a:p>
          <a:p>
            <a:r>
              <a:rPr lang="en-US" dirty="0" smtClean="0"/>
              <a:t>Electrical 1910.305</a:t>
            </a:r>
          </a:p>
          <a:p>
            <a:pPr>
              <a:buNone/>
            </a:pPr>
            <a:endParaRPr lang="en-US" dirty="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idx="1"/>
          </p:nvPr>
        </p:nvSpPr>
        <p:spPr/>
        <p:txBody>
          <a:bodyPr/>
          <a:lstStyle/>
          <a:p>
            <a:pPr lvl="1"/>
            <a:r>
              <a:rPr lang="en-US" dirty="0" smtClean="0"/>
              <a:t>The maximum intended load – carrying capacities of ladders and </a:t>
            </a:r>
          </a:p>
          <a:p>
            <a:pPr lvl="1"/>
            <a:r>
              <a:rPr lang="en-US" dirty="0" smtClean="0"/>
              <a:t>The standards contained in this subpart </a:t>
            </a:r>
          </a:p>
          <a:p>
            <a:pPr lvl="1">
              <a:buNone/>
            </a:pPr>
            <a:endParaRPr lang="en-US" dirty="0" smtClean="0"/>
          </a:p>
          <a:p>
            <a:pPr lvl="1">
              <a:buFont typeface="Arial" pitchFamily="34" charset="0"/>
              <a:buChar char="•"/>
            </a:pPr>
            <a:r>
              <a:rPr lang="en-US" dirty="0" smtClean="0"/>
              <a:t>Retraining shall be provided for each employee as necessary so that the employee maintains the understanding and knowledge acquired through compliance with this section.</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ladder in closed position</a:t>
            </a:r>
            <a:endParaRPr lang="en-US" dirty="0"/>
          </a:p>
        </p:txBody>
      </p:sp>
      <p:pic>
        <p:nvPicPr>
          <p:cNvPr id="1026" name="Picture 2" descr="C:\Users\Gordon Levar\Pictures\06-25-2013\100_0457.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Ladder Not Secured</a:t>
            </a:r>
            <a:endParaRPr lang="en-US" dirty="0"/>
          </a:p>
        </p:txBody>
      </p:sp>
      <p:pic>
        <p:nvPicPr>
          <p:cNvPr id="2050" name="Picture 2" descr="C:\Users\Gordon Levar\Pictures\10-28-2012\100_0030.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Electrician working on Closed Step Ladder</a:t>
            </a:r>
            <a:endParaRPr lang="en-US" dirty="0"/>
          </a:p>
        </p:txBody>
      </p:sp>
      <p:pic>
        <p:nvPicPr>
          <p:cNvPr id="17410" name="Picture 2" descr="C:\Users\Gordon Levar\Pictures\02-19-2013\100_038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 with Broken Rung</a:t>
            </a:r>
            <a:endParaRPr lang="en-US" dirty="0"/>
          </a:p>
        </p:txBody>
      </p:sp>
      <p:pic>
        <p:nvPicPr>
          <p:cNvPr id="19458" name="Picture 2" descr="C:\Users\Gordon Levar\Pictures\10-28-2012\100_0038.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Ladder Use the Proper Side</a:t>
            </a:r>
            <a:endParaRPr lang="en-US" dirty="0"/>
          </a:p>
        </p:txBody>
      </p:sp>
      <p:pic>
        <p:nvPicPr>
          <p:cNvPr id="21506" name="Picture 2" descr="C:\Users\Gordon Levar\Pictures\10-28-2012\100_0291.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Standing the Wrong Way/On Top Step</a:t>
            </a:r>
            <a:endParaRPr lang="en-US" dirty="0"/>
          </a:p>
        </p:txBody>
      </p:sp>
      <p:pic>
        <p:nvPicPr>
          <p:cNvPr id="23554" name="Picture 2" descr="C:\Users\Gordon Levar\Pictures\2012-03-31 safety pictures\safety pictures 052.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idx="1"/>
          </p:nvPr>
        </p:nvSpPr>
        <p:spPr/>
        <p:txBody>
          <a:bodyPr>
            <a:normAutofit lnSpcReduction="10000"/>
          </a:bodyPr>
          <a:lstStyle/>
          <a:p>
            <a:r>
              <a:rPr lang="en-US" dirty="0" smtClean="0"/>
              <a:t>#7 on OSHA’s Top 10 Most Frequently Cited Standard for 2013</a:t>
            </a:r>
          </a:p>
          <a:p>
            <a:r>
              <a:rPr lang="en-US" dirty="0" smtClean="0"/>
              <a:t>3,311 violations (2013)</a:t>
            </a:r>
          </a:p>
          <a:p>
            <a:r>
              <a:rPr lang="en-US" dirty="0" smtClean="0"/>
              <a:t>2,310 violations (2012)</a:t>
            </a:r>
          </a:p>
          <a:p>
            <a:r>
              <a:rPr lang="en-US" dirty="0" smtClean="0"/>
              <a:t>Damaged side rails</a:t>
            </a:r>
          </a:p>
          <a:p>
            <a:r>
              <a:rPr lang="en-US" dirty="0" smtClean="0"/>
              <a:t>Using top ladder step</a:t>
            </a:r>
          </a:p>
          <a:p>
            <a:r>
              <a:rPr lang="en-US" dirty="0" smtClean="0"/>
              <a:t>Using a ladder not suitable for the job</a:t>
            </a:r>
          </a:p>
          <a:p>
            <a:r>
              <a:rPr lang="en-US" dirty="0" smtClean="0"/>
              <a:t>Placing excessive loads on ladders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a:t>
            </a:r>
            <a:r>
              <a:rPr lang="en-US" dirty="0" err="1" smtClean="0"/>
              <a:t>Tagout</a:t>
            </a:r>
            <a:endParaRPr lang="en-US" dirty="0"/>
          </a:p>
        </p:txBody>
      </p:sp>
      <p:sp>
        <p:nvSpPr>
          <p:cNvPr id="3" name="Content Placeholder 2"/>
          <p:cNvSpPr>
            <a:spLocks noGrp="1"/>
          </p:cNvSpPr>
          <p:nvPr>
            <p:ph idx="1"/>
          </p:nvPr>
        </p:nvSpPr>
        <p:spPr/>
        <p:txBody>
          <a:bodyPr>
            <a:normAutofit/>
          </a:bodyPr>
          <a:lstStyle/>
          <a:p>
            <a:r>
              <a:rPr lang="en-US" dirty="0" smtClean="0"/>
              <a:t>Why training?</a:t>
            </a:r>
          </a:p>
          <a:p>
            <a:endParaRPr lang="en-US" dirty="0" smtClean="0"/>
          </a:p>
          <a:p>
            <a:pPr lvl="1"/>
            <a:r>
              <a:rPr lang="en-US" dirty="0" smtClean="0"/>
              <a:t>So they understand the purpose of the energy control program</a:t>
            </a:r>
          </a:p>
          <a:p>
            <a:pPr lvl="1"/>
            <a:endParaRPr lang="en-US" dirty="0" smtClean="0"/>
          </a:p>
          <a:p>
            <a:pPr lvl="1"/>
            <a:r>
              <a:rPr lang="en-US" dirty="0" smtClean="0"/>
              <a:t>So that employees acquire the knowledge and skills necessary for the safe application, usage and removal of the energy controls.</a:t>
            </a:r>
          </a:p>
          <a:p>
            <a:endParaRPr lang="en-US" dirty="0" smtClean="0"/>
          </a:p>
          <a:p>
            <a:endParaRPr lang="en-US"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a:t>
            </a:r>
            <a:r>
              <a:rPr lang="en-US" dirty="0" err="1" smtClean="0"/>
              <a:t>Tagout</a:t>
            </a:r>
            <a:endParaRPr lang="en-US" dirty="0"/>
          </a:p>
        </p:txBody>
      </p:sp>
      <p:sp>
        <p:nvSpPr>
          <p:cNvPr id="3" name="Content Placeholder 2"/>
          <p:cNvSpPr>
            <a:spLocks noGrp="1"/>
          </p:cNvSpPr>
          <p:nvPr>
            <p:ph idx="1"/>
          </p:nvPr>
        </p:nvSpPr>
        <p:spPr/>
        <p:txBody>
          <a:bodyPr/>
          <a:lstStyle/>
          <a:p>
            <a:r>
              <a:rPr lang="en-US" dirty="0" smtClean="0"/>
              <a:t>Different levels of training for three categories of employees:</a:t>
            </a:r>
          </a:p>
          <a:p>
            <a:pPr lvl="1"/>
            <a:r>
              <a:rPr lang="en-US" sz="2400" dirty="0" smtClean="0"/>
              <a:t>Authorized employees must receive training on recognition of:</a:t>
            </a:r>
          </a:p>
          <a:p>
            <a:pPr lvl="2"/>
            <a:r>
              <a:rPr lang="en-US" sz="2000" dirty="0" smtClean="0"/>
              <a:t> Applicable hazardous energy sources</a:t>
            </a:r>
          </a:p>
          <a:p>
            <a:pPr lvl="2">
              <a:buNone/>
            </a:pPr>
            <a:endParaRPr lang="en-US" sz="2000" dirty="0" smtClean="0"/>
          </a:p>
          <a:p>
            <a:pPr lvl="2"/>
            <a:r>
              <a:rPr lang="en-US" sz="2000" dirty="0" smtClean="0"/>
              <a:t>Type and magnitude of the energy available in the workplace</a:t>
            </a:r>
          </a:p>
          <a:p>
            <a:pPr lvl="2">
              <a:buNone/>
            </a:pPr>
            <a:endParaRPr lang="en-US" sz="2000" dirty="0" smtClean="0"/>
          </a:p>
          <a:p>
            <a:pPr lvl="2"/>
            <a:r>
              <a:rPr lang="en-US" sz="2000" dirty="0" smtClean="0"/>
              <a:t>Methods and means necessary for energy isolation and control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10 Most Frequently  Cited Standards</a:t>
            </a:r>
            <a:r>
              <a:rPr lang="en-US" dirty="0"/>
              <a:t> </a:t>
            </a:r>
            <a:r>
              <a:rPr lang="en-US" dirty="0" smtClean="0"/>
              <a:t>2013</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Powered Industrial Trucks 1910.178</a:t>
            </a:r>
          </a:p>
          <a:p>
            <a:endParaRPr lang="en-US" sz="2800" dirty="0"/>
          </a:p>
          <a:p>
            <a:r>
              <a:rPr lang="en-US" sz="2800" dirty="0" smtClean="0"/>
              <a:t>Ladders (C) 1926.1053</a:t>
            </a:r>
          </a:p>
          <a:p>
            <a:endParaRPr lang="en-US" sz="2800" dirty="0"/>
          </a:p>
          <a:p>
            <a:r>
              <a:rPr lang="en-US" sz="2800" dirty="0" smtClean="0"/>
              <a:t>Lockout/Tagout 1910.147</a:t>
            </a:r>
          </a:p>
          <a:p>
            <a:pPr>
              <a:buNone/>
            </a:pPr>
            <a:endParaRPr lang="en-US" sz="2800" dirty="0"/>
          </a:p>
          <a:p>
            <a:r>
              <a:rPr lang="en-US" sz="2800" dirty="0" smtClean="0"/>
              <a:t>Electrical, General Requirements 1910.303</a:t>
            </a:r>
          </a:p>
          <a:p>
            <a:endParaRPr lang="en-US" sz="2800" dirty="0"/>
          </a:p>
          <a:p>
            <a:r>
              <a:rPr lang="en-US" sz="2800" dirty="0" smtClean="0"/>
              <a:t>Machine Guarding 1910.212</a:t>
            </a:r>
            <a:endParaRPr lang="en-US" sz="28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a:t>
            </a:r>
            <a:r>
              <a:rPr lang="en-US" dirty="0" err="1" smtClean="0"/>
              <a:t>Tagout</a:t>
            </a:r>
            <a:endParaRPr lang="en-US" dirty="0"/>
          </a:p>
        </p:txBody>
      </p:sp>
      <p:sp>
        <p:nvSpPr>
          <p:cNvPr id="3" name="Content Placeholder 2"/>
          <p:cNvSpPr>
            <a:spLocks noGrp="1"/>
          </p:cNvSpPr>
          <p:nvPr>
            <p:ph idx="1"/>
          </p:nvPr>
        </p:nvSpPr>
        <p:spPr/>
        <p:txBody>
          <a:bodyPr>
            <a:normAutofit/>
          </a:bodyPr>
          <a:lstStyle/>
          <a:p>
            <a:pPr marL="914400" lvl="1" indent="-514350"/>
            <a:endParaRPr lang="en-US" sz="2400" dirty="0" smtClean="0"/>
          </a:p>
          <a:p>
            <a:pPr marL="914400" lvl="1" indent="-514350"/>
            <a:r>
              <a:rPr lang="en-US" sz="2400" dirty="0" smtClean="0"/>
              <a:t>Affected employees must receive training on the purpose and use of the energy control procedure</a:t>
            </a:r>
          </a:p>
          <a:p>
            <a:pPr marL="914400" lvl="1" indent="-514350"/>
            <a:endParaRPr lang="en-US" sz="2400" dirty="0" smtClean="0"/>
          </a:p>
          <a:p>
            <a:pPr marL="914400" lvl="1" indent="-514350"/>
            <a:r>
              <a:rPr lang="en-US" sz="2400" dirty="0" smtClean="0"/>
              <a:t>Other employees (whose work activities are or may be in an area where energy control procedures may be utilized) must be instructed about the procedure and about the prohibition relating to attempts to restart or reenergize machines or equipment that are locked out or tagged out.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Lockout/Tagout</a:t>
            </a:r>
            <a:endParaRPr lang="en-US" dirty="0"/>
          </a:p>
        </p:txBody>
      </p:sp>
      <p:sp>
        <p:nvSpPr>
          <p:cNvPr id="3" name="Content Placeholder 2"/>
          <p:cNvSpPr>
            <a:spLocks noGrp="1"/>
          </p:cNvSpPr>
          <p:nvPr>
            <p:ph idx="1"/>
          </p:nvPr>
        </p:nvSpPr>
        <p:spPr/>
        <p:txBody>
          <a:bodyPr>
            <a:normAutofit/>
          </a:bodyPr>
          <a:lstStyle/>
          <a:p>
            <a:r>
              <a:rPr lang="en-US" dirty="0" smtClean="0"/>
              <a:t>Training Requirements:</a:t>
            </a:r>
          </a:p>
          <a:p>
            <a:r>
              <a:rPr lang="en-US" dirty="0" smtClean="0"/>
              <a:t>Frequency: No annual requirement for formal training once it has been given initially (</a:t>
            </a:r>
            <a:r>
              <a:rPr lang="en-US" i="1" dirty="0" smtClean="0"/>
              <a:t>at least annual mandatory “periodic inspection” involving reviews of energy control procedures that apply to job assignments.) </a:t>
            </a:r>
            <a:r>
              <a:rPr lang="en-US" dirty="0" smtClean="0"/>
              <a:t>When it should occur next occur is “event driven” and is addressed by 1910.147 (c) (7) (iii).</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Lockout/Tagout</a:t>
            </a:r>
            <a:endParaRPr lang="en-US" dirty="0"/>
          </a:p>
        </p:txBody>
      </p:sp>
      <p:sp>
        <p:nvSpPr>
          <p:cNvPr id="3" name="Content Placeholder 2"/>
          <p:cNvSpPr>
            <a:spLocks noGrp="1"/>
          </p:cNvSpPr>
          <p:nvPr>
            <p:ph idx="1"/>
          </p:nvPr>
        </p:nvSpPr>
        <p:spPr/>
        <p:txBody>
          <a:bodyPr>
            <a:normAutofit/>
          </a:bodyPr>
          <a:lstStyle/>
          <a:p>
            <a:r>
              <a:rPr lang="en-US" dirty="0" smtClean="0"/>
              <a:t> Reasons for retraining</a:t>
            </a:r>
          </a:p>
          <a:p>
            <a:pPr lvl="1"/>
            <a:r>
              <a:rPr lang="en-US" dirty="0" smtClean="0"/>
              <a:t>A change in job, equipment, or processes that present a new hazard</a:t>
            </a:r>
          </a:p>
          <a:p>
            <a:pPr lvl="1"/>
            <a:r>
              <a:rPr lang="en-US" dirty="0" smtClean="0"/>
              <a:t>A change in the energy control (lockout/tagout) procedures</a:t>
            </a:r>
          </a:p>
          <a:p>
            <a:pPr lvl="1"/>
            <a:r>
              <a:rPr lang="en-US" dirty="0" smtClean="0"/>
              <a:t>Evidence of deficiencies in knowledge or practice (e.g., at the periodic inspections.)</a:t>
            </a:r>
          </a:p>
          <a:p>
            <a:pPr lvl="1">
              <a:buNone/>
            </a:pPr>
            <a:endParaRPr lang="en-US"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Lockout/</a:t>
            </a:r>
            <a:r>
              <a:rPr lang="en-US" dirty="0" err="1" smtClean="0"/>
              <a:t>Tagout</a:t>
            </a:r>
            <a:r>
              <a:rPr lang="en-US" dirty="0" smtClean="0"/>
              <a:t> Procedures</a:t>
            </a:r>
            <a:endParaRPr lang="en-US" dirty="0"/>
          </a:p>
        </p:txBody>
      </p:sp>
      <p:pic>
        <p:nvPicPr>
          <p:cNvPr id="1026" name="Picture 2" descr="C:\Users\Gordon Levar\Pictures\33081212.jpg"/>
          <p:cNvPicPr>
            <a:picLocks noGrp="1" noChangeAspect="1" noChangeArrowheads="1"/>
          </p:cNvPicPr>
          <p:nvPr>
            <p:ph idx="1"/>
          </p:nvPr>
        </p:nvPicPr>
        <p:blipFill>
          <a:blip r:embed="rId2" cstate="print"/>
          <a:srcRect/>
          <a:stretch>
            <a:fillRect/>
          </a:stretch>
        </p:blipFill>
        <p:spPr bwMode="auto">
          <a:xfrm>
            <a:off x="2732889" y="1600200"/>
            <a:ext cx="3678221" cy="452596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 of Hazardous Energy</a:t>
            </a:r>
            <a:br>
              <a:rPr lang="en-US" dirty="0" smtClean="0"/>
            </a:br>
            <a:r>
              <a:rPr lang="en-US" dirty="0" smtClean="0"/>
              <a:t>Lockout/Tagout</a:t>
            </a:r>
            <a:endParaRPr lang="en-US" dirty="0"/>
          </a:p>
        </p:txBody>
      </p:sp>
      <p:sp>
        <p:nvSpPr>
          <p:cNvPr id="3" name="Content Placeholder 2"/>
          <p:cNvSpPr>
            <a:spLocks noGrp="1"/>
          </p:cNvSpPr>
          <p:nvPr>
            <p:ph idx="1"/>
          </p:nvPr>
        </p:nvSpPr>
        <p:spPr/>
        <p:txBody>
          <a:bodyPr/>
          <a:lstStyle/>
          <a:p>
            <a:r>
              <a:rPr lang="en-US" dirty="0" smtClean="0"/>
              <a:t>#8 on OSHA’s Top 10 Most Frequently Cited Standard for 2013</a:t>
            </a:r>
          </a:p>
          <a:p>
            <a:r>
              <a:rPr lang="en-US" dirty="0" smtClean="0"/>
              <a:t>3,254 violations (2013)</a:t>
            </a:r>
          </a:p>
          <a:p>
            <a:r>
              <a:rPr lang="en-US" dirty="0" smtClean="0"/>
              <a:t>1,744 violations (2012)</a:t>
            </a:r>
          </a:p>
          <a:p>
            <a:r>
              <a:rPr lang="en-US" dirty="0" smtClean="0"/>
              <a:t>Poor or no energy control procedures</a:t>
            </a:r>
          </a:p>
          <a:p>
            <a:r>
              <a:rPr lang="en-US" dirty="0" smtClean="0"/>
              <a:t>Inadequate worker training</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a:t>
            </a:r>
            <a:endParaRPr lang="en-US" dirty="0"/>
          </a:p>
        </p:txBody>
      </p:sp>
      <p:sp>
        <p:nvSpPr>
          <p:cNvPr id="3" name="Content Placeholder 2"/>
          <p:cNvSpPr>
            <a:spLocks noGrp="1"/>
          </p:cNvSpPr>
          <p:nvPr>
            <p:ph idx="1"/>
          </p:nvPr>
        </p:nvSpPr>
        <p:spPr/>
        <p:txBody>
          <a:bodyPr/>
          <a:lstStyle/>
          <a:p>
            <a:r>
              <a:rPr lang="en-US" dirty="0" smtClean="0"/>
              <a:t>Training is for the worker to understand the hazards associated with energized electrical work and earn the designation as being qualified.</a:t>
            </a:r>
          </a:p>
          <a:p>
            <a:r>
              <a:rPr lang="en-US" dirty="0" smtClean="0"/>
              <a:t>Hazards –</a:t>
            </a:r>
          </a:p>
          <a:p>
            <a:pPr lvl="1"/>
            <a:r>
              <a:rPr lang="en-US" dirty="0" smtClean="0"/>
              <a:t>Potential electrical shock</a:t>
            </a:r>
          </a:p>
          <a:p>
            <a:pPr lvl="1"/>
            <a:r>
              <a:rPr lang="en-US" dirty="0" smtClean="0"/>
              <a:t>Arc flash and thermal burns</a:t>
            </a:r>
          </a:p>
          <a:p>
            <a:pPr lvl="1"/>
            <a:r>
              <a:rPr lang="en-US" dirty="0" smtClean="0"/>
              <a:t>Arc blast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sp>
        <p:nvSpPr>
          <p:cNvPr id="3" name="Content Placeholder 2"/>
          <p:cNvSpPr>
            <a:spLocks noGrp="1"/>
          </p:cNvSpPr>
          <p:nvPr>
            <p:ph idx="1"/>
          </p:nvPr>
        </p:nvSpPr>
        <p:spPr/>
        <p:txBody>
          <a:bodyPr/>
          <a:lstStyle/>
          <a:p>
            <a:r>
              <a:rPr lang="en-US" dirty="0" smtClean="0"/>
              <a:t>In addition, qualified persons to receive training to be familiar with:</a:t>
            </a:r>
          </a:p>
          <a:p>
            <a:pPr lvl="1"/>
            <a:r>
              <a:rPr lang="en-US" dirty="0" smtClean="0"/>
              <a:t>The proper use of special precautionary techniques</a:t>
            </a:r>
          </a:p>
          <a:p>
            <a:pPr lvl="1"/>
            <a:r>
              <a:rPr lang="en-US" dirty="0" smtClean="0"/>
              <a:t>PPE including arc-flash suit selection, use and limitations</a:t>
            </a:r>
          </a:p>
          <a:p>
            <a:pPr lvl="1"/>
            <a:r>
              <a:rPr lang="en-US" dirty="0" smtClean="0"/>
              <a:t>Insulating and shielding materials</a:t>
            </a:r>
          </a:p>
          <a:p>
            <a:pPr lvl="1"/>
            <a:r>
              <a:rPr lang="en-US" dirty="0" smtClean="0"/>
              <a:t>Insulating tools and test equipment</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sp>
        <p:nvSpPr>
          <p:cNvPr id="3" name="Content Placeholder 2"/>
          <p:cNvSpPr>
            <a:spLocks noGrp="1"/>
          </p:cNvSpPr>
          <p:nvPr>
            <p:ph idx="1"/>
          </p:nvPr>
        </p:nvSpPr>
        <p:spPr/>
        <p:txBody>
          <a:bodyPr>
            <a:normAutofit fontScale="92500"/>
          </a:bodyPr>
          <a:lstStyle/>
          <a:p>
            <a:r>
              <a:rPr lang="en-US" dirty="0" smtClean="0"/>
              <a:t>Additional Training and Retraining</a:t>
            </a:r>
          </a:p>
          <a:p>
            <a:pPr lvl="1"/>
            <a:r>
              <a:rPr lang="en-US" dirty="0" smtClean="0"/>
              <a:t>If the person is observed to not be following the rules and regulations, i.e., the safety-related work practices.</a:t>
            </a:r>
          </a:p>
          <a:p>
            <a:pPr lvl="1"/>
            <a:r>
              <a:rPr lang="en-US" dirty="0" smtClean="0"/>
              <a:t>If new technology, or new types of equipment or changes in procedures necessitate the use of safety-related work practices that are different from those the employee normally uses.</a:t>
            </a:r>
          </a:p>
          <a:p>
            <a:pPr lvl="1"/>
            <a:r>
              <a:rPr lang="en-US" dirty="0" smtClean="0"/>
              <a:t>If the employee must use safety-related work practices that are not customarily used during their regular job duties.</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sp>
        <p:nvSpPr>
          <p:cNvPr id="3" name="Content Placeholder 2"/>
          <p:cNvSpPr>
            <a:spLocks noGrp="1"/>
          </p:cNvSpPr>
          <p:nvPr>
            <p:ph idx="1"/>
          </p:nvPr>
        </p:nvSpPr>
        <p:spPr/>
        <p:txBody>
          <a:bodyPr/>
          <a:lstStyle/>
          <a:p>
            <a:pPr lvl="1"/>
            <a:r>
              <a:rPr lang="en-US" dirty="0" smtClean="0"/>
              <a:t>If an employee who has been trained to perform a  task has not performed that task in more than 1 year.</a:t>
            </a:r>
          </a:p>
          <a:p>
            <a:pPr lvl="1"/>
            <a:r>
              <a:rPr lang="en-US" dirty="0" smtClean="0"/>
              <a:t>Retraining shall be performed not to exceed three (3) years.  </a:t>
            </a:r>
          </a:p>
          <a:p>
            <a:pPr lvl="1"/>
            <a:r>
              <a:rPr lang="en-US" dirty="0" smtClean="0"/>
              <a:t>CPR training</a:t>
            </a:r>
          </a:p>
          <a:p>
            <a:pPr lvl="1"/>
            <a:r>
              <a:rPr lang="en-US" dirty="0" smtClean="0"/>
              <a:t>AED training</a:t>
            </a:r>
          </a:p>
          <a:p>
            <a:pPr lvl="1"/>
            <a:r>
              <a:rPr lang="en-US" dirty="0" smtClean="0"/>
              <a:t>First Aid</a:t>
            </a:r>
          </a:p>
          <a:p>
            <a:pPr lvl="1"/>
            <a:r>
              <a:rPr lang="en-US" dirty="0" smtClean="0"/>
              <a:t>Contacting emergency personnel</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Safety Principles</a:t>
            </a:r>
            <a:br>
              <a:rPr lang="en-US" dirty="0" smtClean="0"/>
            </a:br>
            <a:r>
              <a:rPr lang="en-US" dirty="0" smtClean="0"/>
              <a:t>It’s Just 40 Little Words</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2800" dirty="0" smtClean="0"/>
              <a:t>Plan every job</a:t>
            </a:r>
          </a:p>
          <a:p>
            <a:pPr algn="ctr"/>
            <a:r>
              <a:rPr lang="en-US" sz="2800" dirty="0" smtClean="0"/>
              <a:t>Anticipate unexpected events</a:t>
            </a:r>
          </a:p>
          <a:p>
            <a:pPr algn="ctr"/>
            <a:r>
              <a:rPr lang="en-US" sz="2800" dirty="0" smtClean="0"/>
              <a:t>Identify the hazard</a:t>
            </a:r>
          </a:p>
          <a:p>
            <a:pPr algn="ctr"/>
            <a:r>
              <a:rPr lang="en-US" sz="2800" dirty="0" smtClean="0"/>
              <a:t>Minimize the hazard</a:t>
            </a:r>
          </a:p>
          <a:p>
            <a:pPr algn="ctr"/>
            <a:r>
              <a:rPr lang="en-US" sz="2800" dirty="0" smtClean="0"/>
              <a:t>Use procedures as tools</a:t>
            </a:r>
          </a:p>
          <a:p>
            <a:pPr algn="ctr"/>
            <a:r>
              <a:rPr lang="en-US" sz="2800" dirty="0" smtClean="0"/>
              <a:t>Use the correct tools for the job task</a:t>
            </a:r>
          </a:p>
          <a:p>
            <a:pPr algn="ctr"/>
            <a:r>
              <a:rPr lang="en-US" sz="2800" dirty="0" smtClean="0"/>
              <a:t>Use personal protective equipment </a:t>
            </a:r>
          </a:p>
          <a:p>
            <a:pPr algn="ctr"/>
            <a:r>
              <a:rPr lang="en-US" sz="2800" dirty="0" smtClean="0"/>
              <a:t>Isolate the equipment</a:t>
            </a:r>
          </a:p>
          <a:p>
            <a:pPr algn="ctr"/>
            <a:r>
              <a:rPr lang="en-US" sz="2800" dirty="0" smtClean="0"/>
              <a:t>Assess people’s abilities</a:t>
            </a:r>
          </a:p>
          <a:p>
            <a:pPr algn="ctr"/>
            <a:r>
              <a:rPr lang="en-US" sz="2800" dirty="0" smtClean="0"/>
              <a:t>Protect the person</a:t>
            </a:r>
          </a:p>
          <a:p>
            <a:pPr algn="ctr"/>
            <a:r>
              <a:rPr lang="en-US" sz="2800" dirty="0" smtClean="0"/>
              <a:t>Audit these principles</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Fall Protection</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Train everyone to use the equipment safely</a:t>
            </a:r>
          </a:p>
          <a:p>
            <a:pPr lvl="1"/>
            <a:r>
              <a:rPr lang="en-US" sz="2400" dirty="0" smtClean="0"/>
              <a:t>Falls can be prevented when workers understand proper set-up and safe use of equipment, so they need to be training on specific equipment they will use to complete the job.</a:t>
            </a:r>
          </a:p>
          <a:p>
            <a:pPr lvl="1">
              <a:buNone/>
            </a:pPr>
            <a:endParaRPr lang="en-US" sz="2400" dirty="0" smtClean="0"/>
          </a:p>
          <a:p>
            <a:pPr lvl="1">
              <a:buNone/>
            </a:pPr>
            <a:endParaRPr lang="en-US" sz="2400" dirty="0" smtClean="0"/>
          </a:p>
          <a:p>
            <a:pPr lvl="1"/>
            <a:r>
              <a:rPr lang="en-US" sz="2400" dirty="0" smtClean="0"/>
              <a:t>Employers must train workers in hazard recognition and the care and safe use of:</a:t>
            </a:r>
          </a:p>
          <a:p>
            <a:pPr lvl="2"/>
            <a:r>
              <a:rPr lang="en-US" sz="2000" dirty="0" smtClean="0"/>
              <a:t>Ladders</a:t>
            </a:r>
          </a:p>
          <a:p>
            <a:pPr lvl="2"/>
            <a:r>
              <a:rPr lang="en-US" sz="2000" dirty="0" smtClean="0"/>
              <a:t>Scaffolds</a:t>
            </a:r>
          </a:p>
          <a:p>
            <a:pPr lvl="2"/>
            <a:r>
              <a:rPr lang="en-US" sz="2000" dirty="0" smtClean="0"/>
              <a:t>Fall protection systems</a:t>
            </a:r>
          </a:p>
          <a:p>
            <a:pPr lvl="2"/>
            <a:r>
              <a:rPr lang="en-US" sz="2000" dirty="0" smtClean="0"/>
              <a:t>Other equipment they’ll be using on the job</a:t>
            </a:r>
          </a:p>
          <a:p>
            <a:pPr>
              <a:buNone/>
            </a:pPr>
            <a:r>
              <a:rPr lang="en-US" sz="2800" dirty="0" smtClean="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Flash Burn</a:t>
            </a:r>
            <a:endParaRPr lang="en-US" dirty="0"/>
          </a:p>
        </p:txBody>
      </p:sp>
      <p:pic>
        <p:nvPicPr>
          <p:cNvPr id="1026" name="Picture 2" descr="C:\Users\Gordon Levar\Pictures\arc-flash-burn1.jpg"/>
          <p:cNvPicPr>
            <a:picLocks noGrp="1" noChangeAspect="1" noChangeArrowheads="1"/>
          </p:cNvPicPr>
          <p:nvPr>
            <p:ph idx="1"/>
          </p:nvPr>
        </p:nvPicPr>
        <p:blipFill>
          <a:blip r:embed="rId2" cstate="print"/>
          <a:srcRect/>
          <a:stretch>
            <a:fillRect/>
          </a:stretch>
        </p:blipFill>
        <p:spPr bwMode="auto">
          <a:xfrm>
            <a:off x="4038600" y="1554906"/>
            <a:ext cx="1779713" cy="461729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Flash Burns</a:t>
            </a:r>
            <a:endParaRPr lang="en-US" dirty="0"/>
          </a:p>
        </p:txBody>
      </p:sp>
      <p:pic>
        <p:nvPicPr>
          <p:cNvPr id="2050" name="Picture 2" descr="C:\Users\Gordon Levar\Pictures\arc-flash-burn2.jpg"/>
          <p:cNvPicPr>
            <a:picLocks noGrp="1" noChangeAspect="1" noChangeArrowheads="1"/>
          </p:cNvPicPr>
          <p:nvPr>
            <p:ph idx="1"/>
          </p:nvPr>
        </p:nvPicPr>
        <p:blipFill>
          <a:blip r:embed="rId2" cstate="print"/>
          <a:srcRect/>
          <a:stretch>
            <a:fillRect/>
          </a:stretch>
        </p:blipFill>
        <p:spPr bwMode="auto">
          <a:xfrm>
            <a:off x="2438400" y="2133600"/>
            <a:ext cx="4724400" cy="2967831"/>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When You Are Working HOT</a:t>
            </a:r>
            <a:endParaRPr lang="en-US" dirty="0"/>
          </a:p>
        </p:txBody>
      </p:sp>
      <p:pic>
        <p:nvPicPr>
          <p:cNvPr id="1026" name="Picture 2" descr="C:\Users\Gordon Levar\Pictures\3rd degree burn from high-voltage line.jpg"/>
          <p:cNvPicPr>
            <a:picLocks noGrp="1" noChangeAspect="1" noChangeArrowheads="1"/>
          </p:cNvPicPr>
          <p:nvPr>
            <p:ph idx="1"/>
          </p:nvPr>
        </p:nvPicPr>
        <p:blipFill>
          <a:blip r:embed="rId2" cstate="print"/>
          <a:srcRect/>
          <a:stretch>
            <a:fillRect/>
          </a:stretch>
        </p:blipFill>
        <p:spPr bwMode="auto">
          <a:xfrm>
            <a:off x="1682346" y="1600200"/>
            <a:ext cx="5779307" cy="4525963"/>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a:t>
            </a:r>
            <a:endParaRPr lang="en-US" dirty="0"/>
          </a:p>
        </p:txBody>
      </p:sp>
      <p:sp>
        <p:nvSpPr>
          <p:cNvPr id="3" name="Content Placeholder 2"/>
          <p:cNvSpPr>
            <a:spLocks noGrp="1"/>
          </p:cNvSpPr>
          <p:nvPr>
            <p:ph idx="1"/>
          </p:nvPr>
        </p:nvSpPr>
        <p:spPr/>
        <p:txBody>
          <a:bodyPr/>
          <a:lstStyle/>
          <a:p>
            <a:r>
              <a:rPr lang="en-US" dirty="0" smtClean="0"/>
              <a:t># 9 on OSHA’s Top 10 Most Frequently Cited Standard for 2013</a:t>
            </a:r>
          </a:p>
          <a:p>
            <a:r>
              <a:rPr lang="en-US" dirty="0" smtClean="0"/>
              <a:t>2,745 violations (2013)</a:t>
            </a:r>
          </a:p>
          <a:p>
            <a:r>
              <a:rPr lang="en-US" dirty="0" smtClean="0"/>
              <a:t>1,572 violations (2012)</a:t>
            </a:r>
          </a:p>
          <a:p>
            <a:r>
              <a:rPr lang="en-US" dirty="0" smtClean="0"/>
              <a:t>Electrical Shock</a:t>
            </a:r>
          </a:p>
          <a:p>
            <a:r>
              <a:rPr lang="en-US" dirty="0" smtClean="0"/>
              <a:t>Electrocution Exposure</a:t>
            </a:r>
          </a:p>
          <a:p>
            <a:pPr>
              <a:buNone/>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Guarding</a:t>
            </a:r>
            <a:endParaRPr lang="en-US" dirty="0"/>
          </a:p>
        </p:txBody>
      </p:sp>
      <p:sp>
        <p:nvSpPr>
          <p:cNvPr id="3" name="Content Placeholder 2"/>
          <p:cNvSpPr>
            <a:spLocks noGrp="1"/>
          </p:cNvSpPr>
          <p:nvPr>
            <p:ph idx="1"/>
          </p:nvPr>
        </p:nvSpPr>
        <p:spPr/>
        <p:txBody>
          <a:bodyPr>
            <a:normAutofit/>
          </a:bodyPr>
          <a:lstStyle/>
          <a:p>
            <a:pPr>
              <a:buNone/>
            </a:pPr>
            <a:r>
              <a:rPr lang="en-US" dirty="0" smtClean="0"/>
              <a:t>Thorough operator training should involve instruction or hands-on training in the following areas;</a:t>
            </a:r>
          </a:p>
          <a:p>
            <a:pPr>
              <a:buNone/>
            </a:pPr>
            <a:r>
              <a:rPr lang="en-US" dirty="0" smtClean="0"/>
              <a:t>	- Parts and functions of the machine</a:t>
            </a:r>
          </a:p>
          <a:p>
            <a:pPr>
              <a:buNone/>
            </a:pPr>
            <a:r>
              <a:rPr lang="en-US" dirty="0" smtClean="0"/>
              <a:t>	- Basic operator controls</a:t>
            </a:r>
          </a:p>
          <a:p>
            <a:pPr>
              <a:buNone/>
            </a:pPr>
            <a:r>
              <a:rPr lang="en-US" dirty="0" smtClean="0"/>
              <a:t>	- Operator responsibilities</a:t>
            </a:r>
          </a:p>
          <a:p>
            <a:pPr>
              <a:buNone/>
            </a:pPr>
            <a:r>
              <a:rPr lang="en-US" dirty="0" smtClean="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Guarding</a:t>
            </a:r>
            <a:endParaRPr lang="en-US" dirty="0"/>
          </a:p>
        </p:txBody>
      </p:sp>
      <p:sp>
        <p:nvSpPr>
          <p:cNvPr id="3" name="Content Placeholder 2"/>
          <p:cNvSpPr>
            <a:spLocks noGrp="1"/>
          </p:cNvSpPr>
          <p:nvPr>
            <p:ph idx="1"/>
          </p:nvPr>
        </p:nvSpPr>
        <p:spPr/>
        <p:txBody>
          <a:bodyPr>
            <a:normAutofit lnSpcReduction="10000"/>
          </a:bodyPr>
          <a:lstStyle/>
          <a:p>
            <a:r>
              <a:rPr lang="en-US" dirty="0" smtClean="0"/>
              <a:t>Safe guarding:</a:t>
            </a:r>
          </a:p>
          <a:p>
            <a:pPr lvl="1"/>
            <a:r>
              <a:rPr lang="en-US" dirty="0" smtClean="0"/>
              <a:t>A description and identification of the hazards associated with the machine</a:t>
            </a:r>
          </a:p>
          <a:p>
            <a:pPr lvl="1"/>
            <a:r>
              <a:rPr lang="en-US" dirty="0" smtClean="0"/>
              <a:t>How to use safeguards and why</a:t>
            </a:r>
          </a:p>
          <a:p>
            <a:pPr lvl="1"/>
            <a:r>
              <a:rPr lang="en-US" dirty="0" smtClean="0"/>
              <a:t>How and under what circumstances safeguards can be removed, and by whom (repair or maintenance personnel only)</a:t>
            </a:r>
          </a:p>
          <a:p>
            <a:pPr lvl="1"/>
            <a:r>
              <a:rPr lang="en-US" dirty="0" smtClean="0"/>
              <a:t>What to do (contact the supervisor) if a safeguard is damaged, missing, or unable to provide adequate protection</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Guarding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This training is necessary for new operators and maintenance or setup personnel, when any new or altered safeguards are put into service, or when workers are assigned to a new machine or operation.</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Guarding</a:t>
            </a:r>
            <a:endParaRPr lang="en-US" dirty="0"/>
          </a:p>
        </p:txBody>
      </p:sp>
      <p:sp>
        <p:nvSpPr>
          <p:cNvPr id="3" name="Content Placeholder 2"/>
          <p:cNvSpPr>
            <a:spLocks noGrp="1"/>
          </p:cNvSpPr>
          <p:nvPr>
            <p:ph idx="1"/>
          </p:nvPr>
        </p:nvSpPr>
        <p:spPr/>
        <p:txBody>
          <a:bodyPr/>
          <a:lstStyle/>
          <a:p>
            <a:r>
              <a:rPr lang="en-US" dirty="0" smtClean="0"/>
              <a:t>#10 on OSHA’s Top 10 Most Frequently Cited Standard for 2013</a:t>
            </a:r>
          </a:p>
          <a:p>
            <a:r>
              <a:rPr lang="en-US" dirty="0" smtClean="0"/>
              <a:t>2,701 violations (2013)</a:t>
            </a:r>
          </a:p>
          <a:p>
            <a:r>
              <a:rPr lang="en-US" dirty="0" smtClean="0"/>
              <a:t>1,332 violations (2012)</a:t>
            </a:r>
          </a:p>
          <a:p>
            <a:r>
              <a:rPr lang="en-US" dirty="0" smtClean="0"/>
              <a:t>Point of operations exposure</a:t>
            </a:r>
          </a:p>
          <a:p>
            <a:r>
              <a:rPr lang="en-US" dirty="0" smtClean="0"/>
              <a:t>Inadequate or no anchoring of fixed machinery</a:t>
            </a:r>
          </a:p>
          <a:p>
            <a:r>
              <a:rPr lang="en-US" dirty="0" smtClean="0"/>
              <a:t>Exposure to blades</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Concise Guide to Workplace Safety and Health Gary Chambers</a:t>
            </a:r>
          </a:p>
          <a:p>
            <a:r>
              <a:rPr lang="en-US" dirty="0" smtClean="0"/>
              <a:t>The OSHA Training Answer Book, 2</a:t>
            </a:r>
            <a:r>
              <a:rPr lang="en-US" baseline="30000" dirty="0" smtClean="0"/>
              <a:t>nd</a:t>
            </a:r>
            <a:r>
              <a:rPr lang="en-US" dirty="0" smtClean="0"/>
              <a:t> Edition Mark Moran</a:t>
            </a:r>
          </a:p>
          <a:p>
            <a:r>
              <a:rPr lang="en-US" dirty="0" smtClean="0"/>
              <a:t>OSHA website</a:t>
            </a:r>
          </a:p>
          <a:p>
            <a:r>
              <a:rPr lang="en-US" dirty="0" smtClean="0"/>
              <a:t>National Safety Council</a:t>
            </a:r>
          </a:p>
          <a:p>
            <a:pPr>
              <a:buNone/>
            </a:pPr>
            <a:endParaRPr lang="en-US" dirty="0" smtClean="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lnSpcReduction="10000"/>
          </a:bodyPr>
          <a:lstStyle/>
          <a:p>
            <a:pPr algn="ctr"/>
            <a:r>
              <a:rPr lang="en-US" b="1" i="1" dirty="0" smtClean="0"/>
              <a:t>Safety Compliance Associates, LLC</a:t>
            </a:r>
          </a:p>
          <a:p>
            <a:pPr algn="ctr">
              <a:buNone/>
            </a:pPr>
            <a:r>
              <a:rPr lang="en-US" dirty="0" smtClean="0"/>
              <a:t>OSHA/PERRP Compliance</a:t>
            </a:r>
          </a:p>
          <a:p>
            <a:pPr algn="ctr">
              <a:buNone/>
            </a:pPr>
            <a:r>
              <a:rPr lang="en-US" dirty="0" smtClean="0"/>
              <a:t>Health and Safety Training</a:t>
            </a:r>
          </a:p>
          <a:p>
            <a:pPr algn="ctr">
              <a:buNone/>
            </a:pPr>
            <a:r>
              <a:rPr lang="en-US" dirty="0" smtClean="0"/>
              <a:t>OSHA Construction Outreach </a:t>
            </a:r>
          </a:p>
          <a:p>
            <a:pPr algn="ctr">
              <a:buNone/>
            </a:pPr>
            <a:r>
              <a:rPr lang="en-US" dirty="0" smtClean="0"/>
              <a:t>Safety Audits/ On-site Safety Inspections</a:t>
            </a:r>
          </a:p>
          <a:p>
            <a:pPr algn="ctr">
              <a:buNone/>
            </a:pPr>
            <a:r>
              <a:rPr lang="en-US" dirty="0" smtClean="0"/>
              <a:t>Executive Development </a:t>
            </a:r>
          </a:p>
          <a:p>
            <a:pPr algn="ctr">
              <a:buNone/>
            </a:pPr>
            <a:r>
              <a:rPr lang="en-US" dirty="0" smtClean="0"/>
              <a:t>440.479.1539</a:t>
            </a:r>
          </a:p>
          <a:p>
            <a:pPr algn="ctr">
              <a:buNone/>
            </a:pPr>
            <a:r>
              <a:rPr lang="en-US" dirty="0" smtClean="0"/>
              <a:t>Website:  safetycomplianceohio.com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1163</TotalTime>
  <Words>2804</Words>
  <Application>Microsoft Office PowerPoint</Application>
  <PresentationFormat>On-screen Show (4:3)</PresentationFormat>
  <Paragraphs>391</Paragraphs>
  <Slides>99</Slides>
  <Notes>0</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Safety Training Companies are Required to Have</vt:lpstr>
      <vt:lpstr>Objectives</vt:lpstr>
      <vt:lpstr>Training Obligation</vt:lpstr>
      <vt:lpstr>What OSHA Requires</vt:lpstr>
      <vt:lpstr>Safety Training Does OSHA Require Annually?</vt:lpstr>
      <vt:lpstr>Safety Training does OSHA Require Annually</vt:lpstr>
      <vt:lpstr>Top 10 Most Frequently Cited Standards  2013 </vt:lpstr>
      <vt:lpstr>Top 10 Most Frequently  Cited Standards 2013</vt:lpstr>
      <vt:lpstr> Fall Protection </vt:lpstr>
      <vt:lpstr>Fall Protection</vt:lpstr>
      <vt:lpstr>Fall Protection</vt:lpstr>
      <vt:lpstr>Training Requirements for Fall Protection Standard 1926.503</vt:lpstr>
      <vt:lpstr>Lack of Fall Protection  No Guardrail</vt:lpstr>
      <vt:lpstr>No Guardrail  Around Platform </vt:lpstr>
      <vt:lpstr>Hole </vt:lpstr>
      <vt:lpstr>Fall Protection Temporary Anchor Points Missing</vt:lpstr>
      <vt:lpstr>No Guardrail Around Floor Opening</vt:lpstr>
      <vt:lpstr>Wire Rope </vt:lpstr>
      <vt:lpstr>Improper Barricade at an Elevator Shaft</vt:lpstr>
      <vt:lpstr>Reason for Fall Protection Training</vt:lpstr>
      <vt:lpstr>Fall Protection</vt:lpstr>
      <vt:lpstr>Hazard Communication</vt:lpstr>
      <vt:lpstr>Hazard Communication </vt:lpstr>
      <vt:lpstr>Hazard Communication</vt:lpstr>
      <vt:lpstr>Old Lab Chemicals In Storage</vt:lpstr>
      <vt:lpstr>Oil Not Properly Stored</vt:lpstr>
      <vt:lpstr>Proper Training?</vt:lpstr>
      <vt:lpstr>Good Storage Practices?</vt:lpstr>
      <vt:lpstr>Hazard Communication</vt:lpstr>
      <vt:lpstr>Scaffolding</vt:lpstr>
      <vt:lpstr>Scaffolding </vt:lpstr>
      <vt:lpstr>Scaffolding</vt:lpstr>
      <vt:lpstr>Scaffolding</vt:lpstr>
      <vt:lpstr>Scaffolding</vt:lpstr>
      <vt:lpstr>Scaffolding</vt:lpstr>
      <vt:lpstr>Scaffolding</vt:lpstr>
      <vt:lpstr>Scaffolding</vt:lpstr>
      <vt:lpstr>Need for Scaffold Training</vt:lpstr>
      <vt:lpstr>Poor Condition of Planking</vt:lpstr>
      <vt:lpstr>Not Fully Planked/Multiple Scaffolding </vt:lpstr>
      <vt:lpstr>Clutter</vt:lpstr>
      <vt:lpstr>Scaffolding With No Fall Protection</vt:lpstr>
      <vt:lpstr>Scaffolding Collapse</vt:lpstr>
      <vt:lpstr>Scaffolding</vt:lpstr>
      <vt:lpstr>Respiratory Protection</vt:lpstr>
      <vt:lpstr>Respiratory Protection</vt:lpstr>
      <vt:lpstr>Respiratory Protection</vt:lpstr>
      <vt:lpstr>Respiratory Protection</vt:lpstr>
      <vt:lpstr>Lungs with Silicosis</vt:lpstr>
      <vt:lpstr>Dry Cutting Concrete Not Wearing Appropriate Respiratory Protection</vt:lpstr>
      <vt:lpstr>Improper Respiratory Protection/Not Trained</vt:lpstr>
      <vt:lpstr>Sanding Drywall/Not Trained </vt:lpstr>
      <vt:lpstr>Dry Cutting Without Respiratory Protection</vt:lpstr>
      <vt:lpstr>Respiratory Protection</vt:lpstr>
      <vt:lpstr>Electrical</vt:lpstr>
      <vt:lpstr>Electrical </vt:lpstr>
      <vt:lpstr>Electrical Safety?</vt:lpstr>
      <vt:lpstr>Electrical Safety?</vt:lpstr>
      <vt:lpstr>Extension Cord on Job Site</vt:lpstr>
      <vt:lpstr>Electrical (Wiring)</vt:lpstr>
      <vt:lpstr>I Guess We Missed the Last Training Class!!</vt:lpstr>
      <vt:lpstr>Powered Industrial Truck</vt:lpstr>
      <vt:lpstr>Powered Industrial Truck</vt:lpstr>
      <vt:lpstr>Powered Industrial Truck</vt:lpstr>
      <vt:lpstr>Excellent Training of Employees?</vt:lpstr>
      <vt:lpstr>Need Retraining</vt:lpstr>
      <vt:lpstr>Powered Industrial Truck</vt:lpstr>
      <vt:lpstr>Ladders</vt:lpstr>
      <vt:lpstr>Ladders </vt:lpstr>
      <vt:lpstr>Ladders</vt:lpstr>
      <vt:lpstr>Step ladder in closed position</vt:lpstr>
      <vt:lpstr>Extension Ladder Not Secured</vt:lpstr>
      <vt:lpstr>An Electrician working on Closed Step Ladder</vt:lpstr>
      <vt:lpstr>Ladder with Broken Rung</vt:lpstr>
      <vt:lpstr>Step Ladder Use the Proper Side</vt:lpstr>
      <vt:lpstr>Standing the Wrong Way/On Top Step</vt:lpstr>
      <vt:lpstr>Ladders</vt:lpstr>
      <vt:lpstr>Lockout/Tagout</vt:lpstr>
      <vt:lpstr>Lockout/Tagout</vt:lpstr>
      <vt:lpstr>Lockout/Tagout</vt:lpstr>
      <vt:lpstr> Lockout/Tagout</vt:lpstr>
      <vt:lpstr>Lockout/Tagout</vt:lpstr>
      <vt:lpstr>Poor Lockout/Tagout Procedures</vt:lpstr>
      <vt:lpstr>Control of Hazardous Energy Lockout/Tagout</vt:lpstr>
      <vt:lpstr>Electrical </vt:lpstr>
      <vt:lpstr>Electrical</vt:lpstr>
      <vt:lpstr>Electrical</vt:lpstr>
      <vt:lpstr>Electrical</vt:lpstr>
      <vt:lpstr>Electrical Safety Principles It’s Just 40 Little Words</vt:lpstr>
      <vt:lpstr>Arc Flash Burn</vt:lpstr>
      <vt:lpstr>Electrical Flash Burns</vt:lpstr>
      <vt:lpstr>What Happens When You Are Working HOT</vt:lpstr>
      <vt:lpstr>Electrical</vt:lpstr>
      <vt:lpstr>Machine Guarding</vt:lpstr>
      <vt:lpstr>Machine Guarding</vt:lpstr>
      <vt:lpstr>Machine Guarding</vt:lpstr>
      <vt:lpstr>Machine Guarding</vt:lpstr>
      <vt:lpstr>References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Training Companies are Required to Have</dc:title>
  <dc:creator>Gordon Levar</dc:creator>
  <cp:lastModifiedBy>Gordon Levar</cp:lastModifiedBy>
  <cp:revision>162</cp:revision>
  <dcterms:created xsi:type="dcterms:W3CDTF">2014-02-03T16:51:55Z</dcterms:created>
  <dcterms:modified xsi:type="dcterms:W3CDTF">2014-02-20T20:56:02Z</dcterms:modified>
</cp:coreProperties>
</file>